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9" r:id="rId3"/>
  </p:sldMasterIdLst>
  <p:notesMasterIdLst>
    <p:notesMasterId r:id="rId25"/>
  </p:notesMasterIdLst>
  <p:sldIdLst>
    <p:sldId id="256" r:id="rId4"/>
    <p:sldId id="258" r:id="rId5"/>
    <p:sldId id="261" r:id="rId6"/>
    <p:sldId id="277" r:id="rId7"/>
    <p:sldId id="278" r:id="rId8"/>
    <p:sldId id="279" r:id="rId9"/>
    <p:sldId id="292" r:id="rId10"/>
    <p:sldId id="313" r:id="rId11"/>
    <p:sldId id="307" r:id="rId12"/>
    <p:sldId id="294" r:id="rId13"/>
    <p:sldId id="314" r:id="rId14"/>
    <p:sldId id="297" r:id="rId15"/>
    <p:sldId id="293" r:id="rId16"/>
    <p:sldId id="304" r:id="rId17"/>
    <p:sldId id="316" r:id="rId18"/>
    <p:sldId id="308" r:id="rId19"/>
    <p:sldId id="309" r:id="rId20"/>
    <p:sldId id="310" r:id="rId21"/>
    <p:sldId id="311" r:id="rId22"/>
    <p:sldId id="312" r:id="rId23"/>
    <p:sldId id="315"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odong lee" initials="yl" lastIdx="1" clrIdx="0">
    <p:extLst>
      <p:ext uri="{19B8F6BF-5375-455C-9EA6-DF929625EA0E}">
        <p15:presenceInfo xmlns:p15="http://schemas.microsoft.com/office/powerpoint/2012/main" userId="c659e49ac05d1b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2ED426"/>
    <a:srgbClr val="CC3300"/>
    <a:srgbClr val="C55A11"/>
    <a:srgbClr val="B151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81" autoAdjust="0"/>
  </p:normalViewPr>
  <p:slideViewPr>
    <p:cSldViewPr snapToGrid="0">
      <p:cViewPr varScale="1">
        <p:scale>
          <a:sx n="86" d="100"/>
          <a:sy n="86" d="100"/>
        </p:scale>
        <p:origin x="16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528B6-9DCD-41A8-AEE0-7C3E318922E9}" type="datetimeFigureOut">
              <a:rPr lang="zh-CN" altLang="en-US" smtClean="0"/>
              <a:t>2017/6/20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50CF4-391C-47BA-BDD4-BFBCFC66F610}" type="slidenum">
              <a:rPr lang="zh-CN" altLang="en-US" smtClean="0"/>
              <a:t>‹#›</a:t>
            </a:fld>
            <a:endParaRPr lang="zh-CN" altLang="en-US"/>
          </a:p>
        </p:txBody>
      </p:sp>
    </p:spTree>
    <p:extLst>
      <p:ext uri="{BB962C8B-B14F-4D97-AF65-F5344CB8AC3E}">
        <p14:creationId xmlns:p14="http://schemas.microsoft.com/office/powerpoint/2010/main" val="82538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Good</a:t>
            </a:r>
            <a:r>
              <a:rPr lang="en-US" altLang="zh-CN" sz="1200" kern="1200" baseline="0" dirty="0" smtClean="0">
                <a:solidFill>
                  <a:schemeClr val="tx1"/>
                </a:solidFill>
                <a:effectLst/>
                <a:latin typeface="+mn-lt"/>
                <a:ea typeface="+mn-ea"/>
                <a:cs typeface="+mn-cs"/>
              </a:rPr>
              <a:t> morning, everyone</a:t>
            </a:r>
            <a:r>
              <a:rPr lang="en-US" altLang="zh-CN"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 come</a:t>
            </a:r>
            <a:r>
              <a:rPr lang="en-US" altLang="zh-CN" sz="1200" kern="1200" baseline="0" dirty="0" smtClean="0">
                <a:solidFill>
                  <a:schemeClr val="tx1"/>
                </a:solidFill>
                <a:effectLst/>
                <a:latin typeface="+mn-lt"/>
                <a:ea typeface="+mn-ea"/>
                <a:cs typeface="+mn-cs"/>
              </a:rPr>
              <a:t> from State key laboratory of fire science of university of science and technology of china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I’m happy to introduce our works on the experimental measurements  and model studies on scattering properties of smoke particles</a:t>
            </a:r>
            <a:endParaRPr lang="en-US" altLang="zh-CN" dirty="0" smtClean="0">
              <a:ea typeface="宋体" charset="-122"/>
            </a:endParaRPr>
          </a:p>
        </p:txBody>
      </p:sp>
      <p:sp>
        <p:nvSpPr>
          <p:cNvPr id="4" name="灯片编号占位符 3"/>
          <p:cNvSpPr>
            <a:spLocks noGrp="1"/>
          </p:cNvSpPr>
          <p:nvPr>
            <p:ph type="sldNum" sz="quarter" idx="10"/>
          </p:nvPr>
        </p:nvSpPr>
        <p:spPr/>
        <p:txBody>
          <a:bodyPr/>
          <a:lstStyle/>
          <a:p>
            <a:fld id="{6C550CF4-391C-47BA-BDD4-BFBCFC66F610}" type="slidenum">
              <a:rPr lang="zh-CN" altLang="en-US" smtClean="0"/>
              <a:t>1</a:t>
            </a:fld>
            <a:endParaRPr lang="zh-CN" altLang="en-US"/>
          </a:p>
        </p:txBody>
      </p:sp>
    </p:spTree>
    <p:extLst>
      <p:ext uri="{BB962C8B-B14F-4D97-AF65-F5344CB8AC3E}">
        <p14:creationId xmlns:p14="http://schemas.microsoft.com/office/powerpoint/2010/main" val="24878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third part is model </a:t>
            </a:r>
            <a:r>
              <a:rPr lang="en-US" altLang="zh-CN" dirty="0" err="1" smtClean="0"/>
              <a:t>study.From</a:t>
            </a:r>
            <a:r>
              <a:rPr lang="en-US" altLang="zh-CN" baseline="0" dirty="0" smtClean="0"/>
              <a:t> the Image of smoke particulates, we can find the smoldering fire smoke particles is nearly spherical. But the flaming fire  particles generally present a fractal structure.</a:t>
            </a:r>
          </a:p>
          <a:p>
            <a:endParaRPr lang="zh-CN" altLang="en-US" dirty="0"/>
          </a:p>
        </p:txBody>
      </p:sp>
      <p:sp>
        <p:nvSpPr>
          <p:cNvPr id="4" name="灯片编号占位符 3"/>
          <p:cNvSpPr>
            <a:spLocks noGrp="1"/>
          </p:cNvSpPr>
          <p:nvPr>
            <p:ph type="sldNum" sz="quarter" idx="10"/>
          </p:nvPr>
        </p:nvSpPr>
        <p:spPr/>
        <p:txBody>
          <a:bodyPr/>
          <a:lstStyle/>
          <a:p>
            <a:fld id="{6C550CF4-391C-47BA-BDD4-BFBCFC66F610}" type="slidenum">
              <a:rPr lang="zh-CN" altLang="en-US" smtClean="0"/>
              <a:t>11</a:t>
            </a:fld>
            <a:endParaRPr lang="zh-CN" altLang="en-US"/>
          </a:p>
        </p:txBody>
      </p:sp>
    </p:spTree>
    <p:extLst>
      <p:ext uri="{BB962C8B-B14F-4D97-AF65-F5344CB8AC3E}">
        <p14:creationId xmlns:p14="http://schemas.microsoft.com/office/powerpoint/2010/main" val="1710197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According</a:t>
            </a:r>
            <a:r>
              <a:rPr lang="en-US" altLang="zh-CN" baseline="0" dirty="0" smtClean="0"/>
              <a:t> to the SEM Image of smoke particles, we set up the fractal model, the fractal parameters are gained by analysis of the SEM image.</a:t>
            </a:r>
            <a:endParaRPr lang="zh-CN" altLang="en-US" dirty="0" smtClean="0"/>
          </a:p>
        </p:txBody>
      </p:sp>
      <p:sp>
        <p:nvSpPr>
          <p:cNvPr id="4" name="灯片编号占位符 3"/>
          <p:cNvSpPr>
            <a:spLocks noGrp="1"/>
          </p:cNvSpPr>
          <p:nvPr>
            <p:ph type="sldNum" sz="quarter" idx="10"/>
          </p:nvPr>
        </p:nvSpPr>
        <p:spPr/>
        <p:txBody>
          <a:bodyPr/>
          <a:lstStyle/>
          <a:p>
            <a:fld id="{6C550CF4-391C-47BA-BDD4-BFBCFC66F610}" type="slidenum">
              <a:rPr lang="zh-CN" altLang="en-US" smtClean="0"/>
              <a:t>12</a:t>
            </a:fld>
            <a:endParaRPr lang="zh-CN" altLang="en-US"/>
          </a:p>
        </p:txBody>
      </p:sp>
    </p:spTree>
    <p:extLst>
      <p:ext uri="{BB962C8B-B14F-4D97-AF65-F5344CB8AC3E}">
        <p14:creationId xmlns:p14="http://schemas.microsoft.com/office/powerpoint/2010/main" val="3487553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According</a:t>
            </a:r>
            <a:r>
              <a:rPr lang="en-US" altLang="zh-CN" baseline="0" dirty="0" smtClean="0"/>
              <a:t> to the  SEM image of smoke particles, we found the smoke particles can be represented by Ellipsoid model in some cases.</a:t>
            </a:r>
          </a:p>
          <a:p>
            <a:endParaRPr lang="zh-CN" altLang="en-US" dirty="0"/>
          </a:p>
        </p:txBody>
      </p:sp>
      <p:sp>
        <p:nvSpPr>
          <p:cNvPr id="4" name="灯片编号占位符 3"/>
          <p:cNvSpPr>
            <a:spLocks noGrp="1"/>
          </p:cNvSpPr>
          <p:nvPr>
            <p:ph type="sldNum" sz="quarter" idx="10"/>
          </p:nvPr>
        </p:nvSpPr>
        <p:spPr/>
        <p:txBody>
          <a:bodyPr/>
          <a:lstStyle/>
          <a:p>
            <a:fld id="{6C550CF4-391C-47BA-BDD4-BFBCFC66F610}" type="slidenum">
              <a:rPr lang="zh-CN" altLang="en-US" smtClean="0"/>
              <a:t>13</a:t>
            </a:fld>
            <a:endParaRPr lang="zh-CN" altLang="en-US"/>
          </a:p>
        </p:txBody>
      </p:sp>
    </p:spTree>
    <p:extLst>
      <p:ext uri="{BB962C8B-B14F-4D97-AF65-F5344CB8AC3E}">
        <p14:creationId xmlns:p14="http://schemas.microsoft.com/office/powerpoint/2010/main" val="871099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though the smoke particles generally</a:t>
            </a:r>
            <a:r>
              <a:rPr lang="en-US" altLang="zh-CN" baseline="0" dirty="0" smtClean="0"/>
              <a:t> present a fractal structure, but in atmosphere, the smoke particles ten to be mixed with other materials, which leads to more complex shape. We simulated the thinly coated soot particles with acentric monomers model</a:t>
            </a:r>
          </a:p>
          <a:p>
            <a:endParaRPr lang="zh-CN" altLang="en-US" dirty="0"/>
          </a:p>
        </p:txBody>
      </p:sp>
      <p:sp>
        <p:nvSpPr>
          <p:cNvPr id="4" name="灯片编号占位符 3"/>
          <p:cNvSpPr>
            <a:spLocks noGrp="1"/>
          </p:cNvSpPr>
          <p:nvPr>
            <p:ph type="sldNum" sz="quarter" idx="10"/>
          </p:nvPr>
        </p:nvSpPr>
        <p:spPr/>
        <p:txBody>
          <a:bodyPr/>
          <a:lstStyle/>
          <a:p>
            <a:fld id="{6C550CF4-391C-47BA-BDD4-BFBCFC66F610}" type="slidenum">
              <a:rPr lang="zh-CN" altLang="en-US" smtClean="0"/>
              <a:t>14</a:t>
            </a:fld>
            <a:endParaRPr lang="zh-CN" altLang="en-US"/>
          </a:p>
        </p:txBody>
      </p:sp>
    </p:spTree>
    <p:extLst>
      <p:ext uri="{BB962C8B-B14F-4D97-AF65-F5344CB8AC3E}">
        <p14:creationId xmlns:p14="http://schemas.microsoft.com/office/powerpoint/2010/main" val="14342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550CF4-391C-47BA-BDD4-BFBCFC66F610}" type="slidenum">
              <a:rPr lang="zh-CN" altLang="en-US" smtClean="0"/>
              <a:t>15</a:t>
            </a:fld>
            <a:endParaRPr lang="zh-CN" altLang="en-US"/>
          </a:p>
        </p:txBody>
      </p:sp>
    </p:spTree>
    <p:extLst>
      <p:ext uri="{BB962C8B-B14F-4D97-AF65-F5344CB8AC3E}">
        <p14:creationId xmlns:p14="http://schemas.microsoft.com/office/powerpoint/2010/main" val="304396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550CF4-391C-47BA-BDD4-BFBCFC66F610}" type="slidenum">
              <a:rPr lang="zh-CN" altLang="en-US" smtClean="0"/>
              <a:t>16</a:t>
            </a:fld>
            <a:endParaRPr lang="zh-CN" altLang="en-US"/>
          </a:p>
        </p:txBody>
      </p:sp>
    </p:spTree>
    <p:extLst>
      <p:ext uri="{BB962C8B-B14F-4D97-AF65-F5344CB8AC3E}">
        <p14:creationId xmlns:p14="http://schemas.microsoft.com/office/powerpoint/2010/main" val="2946915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1200" kern="1200" dirty="0" smtClean="0">
                <a:solidFill>
                  <a:schemeClr val="tx1"/>
                </a:solidFill>
                <a:effectLst/>
                <a:latin typeface="+mn-lt"/>
                <a:ea typeface="+mn-ea"/>
                <a:cs typeface="+mn-cs"/>
              </a:rPr>
              <a:t>My talk will be divided into four parts.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1200" kern="1200" dirty="0" smtClean="0">
                <a:solidFill>
                  <a:schemeClr val="tx1"/>
                </a:solidFill>
                <a:effectLst/>
                <a:latin typeface="+mn-lt"/>
                <a:ea typeface="+mn-ea"/>
                <a:cs typeface="+mn-cs"/>
              </a:rPr>
              <a:t>The first part is motivation.</a:t>
            </a:r>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Arial" charset="0"/>
                <a:ea typeface="宋体" pitchFamily="2" charset="-122"/>
              </a:defRPr>
            </a:lvl1pPr>
            <a:lvl2pPr marL="685750" indent="-263750" eaLnBrk="0" hangingPunct="0">
              <a:defRPr sz="1800">
                <a:solidFill>
                  <a:schemeClr val="tx1"/>
                </a:solidFill>
                <a:latin typeface="Arial" charset="0"/>
                <a:ea typeface="宋体" pitchFamily="2" charset="-122"/>
              </a:defRPr>
            </a:lvl2pPr>
            <a:lvl3pPr marL="1055000" indent="-211000" eaLnBrk="0" hangingPunct="0">
              <a:defRPr sz="1800">
                <a:solidFill>
                  <a:schemeClr val="tx1"/>
                </a:solidFill>
                <a:latin typeface="Arial" charset="0"/>
                <a:ea typeface="宋体" pitchFamily="2" charset="-122"/>
              </a:defRPr>
            </a:lvl3pPr>
            <a:lvl4pPr marL="1477000" indent="-211000" eaLnBrk="0" hangingPunct="0">
              <a:defRPr sz="1800">
                <a:solidFill>
                  <a:schemeClr val="tx1"/>
                </a:solidFill>
                <a:latin typeface="Arial" charset="0"/>
                <a:ea typeface="宋体" pitchFamily="2" charset="-122"/>
              </a:defRPr>
            </a:lvl4pPr>
            <a:lvl5pPr marL="1898999" indent="-211000" eaLnBrk="0" hangingPunct="0">
              <a:defRPr sz="1800">
                <a:solidFill>
                  <a:schemeClr val="tx1"/>
                </a:solidFill>
                <a:latin typeface="Arial" charset="0"/>
                <a:ea typeface="宋体" pitchFamily="2" charset="-122"/>
              </a:defRPr>
            </a:lvl5pPr>
            <a:lvl6pPr marL="2320999" indent="-211000" eaLnBrk="0" fontAlgn="base" hangingPunct="0">
              <a:spcBef>
                <a:spcPct val="0"/>
              </a:spcBef>
              <a:spcAft>
                <a:spcPct val="0"/>
              </a:spcAft>
              <a:defRPr sz="1800">
                <a:solidFill>
                  <a:schemeClr val="tx1"/>
                </a:solidFill>
                <a:latin typeface="Arial" charset="0"/>
                <a:ea typeface="宋体" pitchFamily="2" charset="-122"/>
              </a:defRPr>
            </a:lvl6pPr>
            <a:lvl7pPr marL="2743000" indent="-211000" eaLnBrk="0" fontAlgn="base" hangingPunct="0">
              <a:spcBef>
                <a:spcPct val="0"/>
              </a:spcBef>
              <a:spcAft>
                <a:spcPct val="0"/>
              </a:spcAft>
              <a:defRPr sz="1800">
                <a:solidFill>
                  <a:schemeClr val="tx1"/>
                </a:solidFill>
                <a:latin typeface="Arial" charset="0"/>
                <a:ea typeface="宋体" pitchFamily="2" charset="-122"/>
              </a:defRPr>
            </a:lvl7pPr>
            <a:lvl8pPr marL="3165000" indent="-211000" eaLnBrk="0" fontAlgn="base" hangingPunct="0">
              <a:spcBef>
                <a:spcPct val="0"/>
              </a:spcBef>
              <a:spcAft>
                <a:spcPct val="0"/>
              </a:spcAft>
              <a:defRPr sz="1800">
                <a:solidFill>
                  <a:schemeClr val="tx1"/>
                </a:solidFill>
                <a:latin typeface="Arial" charset="0"/>
                <a:ea typeface="宋体" pitchFamily="2" charset="-122"/>
              </a:defRPr>
            </a:lvl8pPr>
            <a:lvl9pPr marL="3587000" indent="-211000" eaLnBrk="0" fontAlgn="base" hangingPunct="0">
              <a:spcBef>
                <a:spcPct val="0"/>
              </a:spcBef>
              <a:spcAft>
                <a:spcPct val="0"/>
              </a:spcAft>
              <a:defRPr sz="1800">
                <a:solidFill>
                  <a:schemeClr val="tx1"/>
                </a:solidFill>
                <a:latin typeface="Arial" charset="0"/>
                <a:ea typeface="宋体" pitchFamily="2" charset="-122"/>
              </a:defRPr>
            </a:lvl9pPr>
          </a:lstStyle>
          <a:p>
            <a:pPr eaLnBrk="1" hangingPunct="1"/>
            <a:fld id="{994FF1E9-D40D-4E4E-884F-77893B7799B1}" type="slidenum">
              <a:rPr lang="en-US" altLang="zh-CN" sz="1200">
                <a:solidFill>
                  <a:srgbClr val="000000"/>
                </a:solidFill>
              </a:rPr>
              <a:pPr eaLnBrk="1" hangingPunct="1"/>
              <a:t>2</a:t>
            </a:fld>
            <a:endParaRPr lang="en-US" altLang="zh-CN" sz="1200" dirty="0">
              <a:solidFill>
                <a:srgbClr val="000000"/>
              </a:solidFill>
            </a:endParaRPr>
          </a:p>
        </p:txBody>
      </p:sp>
    </p:spTree>
    <p:extLst>
      <p:ext uri="{BB962C8B-B14F-4D97-AF65-F5344CB8AC3E}">
        <p14:creationId xmlns:p14="http://schemas.microsoft.com/office/powerpoint/2010/main" val="385253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C550CF4-391C-47BA-BDD4-BFBCFC66F610}" type="slidenum">
              <a:rPr lang="zh-CN" altLang="en-US" smtClean="0"/>
              <a:t>3</a:t>
            </a:fld>
            <a:endParaRPr lang="zh-CN" altLang="en-US"/>
          </a:p>
        </p:txBody>
      </p:sp>
    </p:spTree>
    <p:extLst>
      <p:ext uri="{BB962C8B-B14F-4D97-AF65-F5344CB8AC3E}">
        <p14:creationId xmlns:p14="http://schemas.microsoft.com/office/powerpoint/2010/main" val="403569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second part is Experimental measurement. Light beam can be presented by four Stokes parameters. Where the first element</a:t>
            </a:r>
            <a:r>
              <a:rPr lang="en-US" altLang="zh-CN" baseline="0" dirty="0" smtClean="0"/>
              <a:t> reflects the total intensity, the second element reflects positive and negative 90 degree polarization, the third element represent positive and negative 45 degree polarization, and the last element reflect circular polarization.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6C550CF4-391C-47BA-BDD4-BFBCFC66F610}" type="slidenum">
              <a:rPr lang="zh-CN" altLang="en-US" smtClean="0"/>
              <a:t>4</a:t>
            </a:fld>
            <a:endParaRPr lang="zh-CN" altLang="en-US"/>
          </a:p>
        </p:txBody>
      </p:sp>
    </p:spTree>
    <p:extLst>
      <p:ext uri="{BB962C8B-B14F-4D97-AF65-F5344CB8AC3E}">
        <p14:creationId xmlns:p14="http://schemas.microsoft.com/office/powerpoint/2010/main" val="2984973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6C550CF4-391C-47BA-BDD4-BFBCFC66F610}" type="slidenum">
              <a:rPr lang="zh-CN" altLang="en-US" smtClean="0"/>
              <a:t>5</a:t>
            </a:fld>
            <a:endParaRPr lang="zh-CN" altLang="en-US"/>
          </a:p>
        </p:txBody>
      </p:sp>
    </p:spTree>
    <p:extLst>
      <p:ext uri="{BB962C8B-B14F-4D97-AF65-F5344CB8AC3E}">
        <p14:creationId xmlns:p14="http://schemas.microsoft.com/office/powerpoint/2010/main" val="1254407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That is our experimental set up. Our laser source is diode laser with wavelength of 532 nanometers.</a:t>
            </a:r>
          </a:p>
        </p:txBody>
      </p:sp>
      <p:sp>
        <p:nvSpPr>
          <p:cNvPr id="4" name="灯片编号占位符 3"/>
          <p:cNvSpPr>
            <a:spLocks noGrp="1"/>
          </p:cNvSpPr>
          <p:nvPr>
            <p:ph type="sldNum" sz="quarter" idx="10"/>
          </p:nvPr>
        </p:nvSpPr>
        <p:spPr/>
        <p:txBody>
          <a:bodyPr/>
          <a:lstStyle/>
          <a:p>
            <a:fld id="{6C550CF4-391C-47BA-BDD4-BFBCFC66F610}" type="slidenum">
              <a:rPr lang="zh-CN" altLang="en-US" smtClean="0"/>
              <a:t>6</a:t>
            </a:fld>
            <a:endParaRPr lang="zh-CN" altLang="en-US"/>
          </a:p>
        </p:txBody>
      </p:sp>
    </p:spTree>
    <p:extLst>
      <p:ext uri="{BB962C8B-B14F-4D97-AF65-F5344CB8AC3E}">
        <p14:creationId xmlns:p14="http://schemas.microsoft.com/office/powerpoint/2010/main" val="3680308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6C550CF4-391C-47BA-BDD4-BFBCFC66F610}" type="slidenum">
              <a:rPr lang="zh-CN" altLang="en-US" smtClean="0"/>
              <a:t>7</a:t>
            </a:fld>
            <a:endParaRPr lang="zh-CN" altLang="en-US"/>
          </a:p>
        </p:txBody>
      </p:sp>
    </p:spTree>
    <p:extLst>
      <p:ext uri="{BB962C8B-B14F-4D97-AF65-F5344CB8AC3E}">
        <p14:creationId xmlns:p14="http://schemas.microsoft.com/office/powerpoint/2010/main" val="4026054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This picture show the Scattering of smokes particles different fuels and different combustion conditions. It</a:t>
            </a:r>
            <a:r>
              <a:rPr lang="en-US" altLang="zh-CN" baseline="0" dirty="0" smtClean="0"/>
              <a:t> can be seen from the picture, the optical properties of </a:t>
            </a:r>
            <a:r>
              <a:rPr lang="en-US" altLang="zh-CN" baseline="0" dirty="0" err="1" smtClean="0"/>
              <a:t>smouldering</a:t>
            </a:r>
            <a:r>
              <a:rPr lang="en-US" altLang="zh-CN" baseline="0" dirty="0" smtClean="0"/>
              <a:t> smoke </a:t>
            </a:r>
            <a:r>
              <a:rPr lang="en-US" altLang="zh-CN" baseline="0" dirty="0" err="1" smtClean="0"/>
              <a:t>paricles</a:t>
            </a:r>
            <a:r>
              <a:rPr lang="en-US" altLang="zh-CN" baseline="0" dirty="0" smtClean="0"/>
              <a:t> are obviously different from flaming particles.  Especially, the S22/S11 of </a:t>
            </a:r>
            <a:r>
              <a:rPr lang="en-US" altLang="zh-CN" baseline="0" dirty="0" err="1" smtClean="0"/>
              <a:t>smouldering</a:t>
            </a:r>
            <a:r>
              <a:rPr lang="en-US" altLang="zh-CN" baseline="0" dirty="0" smtClean="0"/>
              <a:t> smoke particles is approximated to 1, which shows </a:t>
            </a:r>
            <a:r>
              <a:rPr lang="en-US" altLang="zh-CN" baseline="0" dirty="0" err="1" smtClean="0"/>
              <a:t>smouldering</a:t>
            </a:r>
            <a:r>
              <a:rPr lang="en-US" altLang="zh-CN" baseline="0" dirty="0" smtClean="0"/>
              <a:t> particles present </a:t>
            </a:r>
            <a:r>
              <a:rPr lang="en-US" altLang="zh-CN" baseline="0" dirty="0" err="1" smtClean="0"/>
              <a:t>s.pherical</a:t>
            </a:r>
            <a:r>
              <a:rPr lang="en-US" altLang="zh-CN" baseline="0" dirty="0" smtClean="0"/>
              <a:t>  characteristics</a:t>
            </a:r>
            <a:endParaRPr lang="zh-CN" altLang="en-US" dirty="0" smtClean="0"/>
          </a:p>
        </p:txBody>
      </p:sp>
      <p:sp>
        <p:nvSpPr>
          <p:cNvPr id="4" name="灯片编号占位符 3"/>
          <p:cNvSpPr>
            <a:spLocks noGrp="1"/>
          </p:cNvSpPr>
          <p:nvPr>
            <p:ph type="sldNum" sz="quarter" idx="10"/>
          </p:nvPr>
        </p:nvSpPr>
        <p:spPr/>
        <p:txBody>
          <a:bodyPr/>
          <a:lstStyle/>
          <a:p>
            <a:fld id="{6C550CF4-391C-47BA-BDD4-BFBCFC66F610}" type="slidenum">
              <a:rPr lang="zh-CN" altLang="en-US" smtClean="0"/>
              <a:t>9</a:t>
            </a:fld>
            <a:endParaRPr lang="zh-CN" altLang="en-US"/>
          </a:p>
        </p:txBody>
      </p:sp>
    </p:spTree>
    <p:extLst>
      <p:ext uri="{BB962C8B-B14F-4D97-AF65-F5344CB8AC3E}">
        <p14:creationId xmlns:p14="http://schemas.microsoft.com/office/powerpoint/2010/main" val="290983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 addition</a:t>
            </a:r>
            <a:r>
              <a:rPr lang="en-US" altLang="zh-CN" baseline="0" dirty="0" smtClean="0"/>
              <a:t>, we conducted the retrieval of the size distribution and refractive index of spherical particles using Mie theory. We see the error between measurement and simulation results as evaluation function, and change the target parameters via optimization </a:t>
            </a:r>
            <a:r>
              <a:rPr lang="en-US" altLang="zh-CN" baseline="0" dirty="0" err="1" smtClean="0"/>
              <a:t>techinique</a:t>
            </a:r>
            <a:r>
              <a:rPr lang="en-US" altLang="zh-CN" baseline="0" dirty="0" smtClean="0"/>
              <a:t> until the error approach to 0.</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6C550CF4-391C-47BA-BDD4-BFBCFC66F610}" type="slidenum">
              <a:rPr lang="zh-CN" altLang="en-US" smtClean="0"/>
              <a:t>10</a:t>
            </a:fld>
            <a:endParaRPr lang="zh-CN" altLang="en-US"/>
          </a:p>
        </p:txBody>
      </p:sp>
    </p:spTree>
    <p:extLst>
      <p:ext uri="{BB962C8B-B14F-4D97-AF65-F5344CB8AC3E}">
        <p14:creationId xmlns:p14="http://schemas.microsoft.com/office/powerpoint/2010/main" val="4146934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vmlDrawing" Target="../drawings/vmlDrawing1.v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vmlDrawing" Target="../drawings/vmlDrawing2.v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DB0F938-6492-4626-B7D7-857A44FFCB24}" type="datetimeFigureOut">
              <a:rPr lang="zh-CN" altLang="en-US" smtClean="0"/>
              <a:t>2017/6/20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637916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DB0F938-6492-4626-B7D7-857A44FFCB24}" type="datetimeFigureOut">
              <a:rPr lang="zh-CN" altLang="en-US" smtClean="0"/>
              <a:t>2017/6/20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3174869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DB0F938-6492-4626-B7D7-857A44FFCB24}" type="datetimeFigureOut">
              <a:rPr lang="zh-CN" altLang="en-US" smtClean="0"/>
              <a:t>2017/6/20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3477732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82550" y="88900"/>
            <a:ext cx="9001125" cy="6692900"/>
          </a:xfrm>
          <a:prstGeom prst="rect">
            <a:avLst/>
          </a:prstGeom>
          <a:noFill/>
          <a:ln w="9525" cap="sq" algn="ctr">
            <a:solidFill>
              <a:srgbClr val="990033"/>
            </a:solidFill>
            <a:miter lim="800000"/>
            <a:headEnd/>
            <a:tailEnd/>
          </a:ln>
          <a:effectLst/>
        </p:spPr>
        <p:txBody>
          <a:bodyPr wrap="none" anchor="ctr"/>
          <a:lstStyle/>
          <a:p>
            <a:pPr>
              <a:defRPr/>
            </a:pPr>
            <a:endParaRPr lang="zh-CN" altLang="en-US">
              <a:solidFill>
                <a:srgbClr val="000000"/>
              </a:solidFill>
            </a:endParaRPr>
          </a:p>
        </p:txBody>
      </p:sp>
      <p:sp>
        <p:nvSpPr>
          <p:cNvPr id="24578" name="Rectangle 2"/>
          <p:cNvSpPr>
            <a:spLocks noGrp="1" noChangeArrowheads="1"/>
          </p:cNvSpPr>
          <p:nvPr>
            <p:ph type="ctrTitle"/>
          </p:nvPr>
        </p:nvSpPr>
        <p:spPr>
          <a:xfrm>
            <a:off x="685800" y="990600"/>
            <a:ext cx="7772400" cy="1371600"/>
          </a:xfrm>
        </p:spPr>
        <p:txBody>
          <a:bodyPr/>
          <a:lstStyle>
            <a:lvl1pPr>
              <a:defRPr sz="4200"/>
            </a:lvl1pPr>
          </a:lstStyle>
          <a:p>
            <a:r>
              <a:rPr lang="zh-CN" altLang="en-US"/>
              <a:t>单击此处编辑母版标题样式</a:t>
            </a:r>
          </a:p>
        </p:txBody>
      </p:sp>
      <p:sp>
        <p:nvSpPr>
          <p:cNvPr id="24579"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fld id="{27955102-7434-445E-91E9-5ADF63E30F29}" type="datetime1">
              <a:rPr lang="zh-CN" altLang="en-US">
                <a:solidFill>
                  <a:srgbClr val="000000"/>
                </a:solidFill>
              </a:rPr>
              <a:pPr>
                <a:defRPr/>
              </a:pPr>
              <a:t>2017/6/20</a:t>
            </a:fld>
            <a:endParaRPr lang="en-US" altLang="zh-CN">
              <a:solidFill>
                <a:srgbClr val="000000"/>
              </a:solidFill>
            </a:endParaRPr>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200">
                <a:solidFill>
                  <a:schemeClr val="accent2"/>
                </a:solidFill>
                <a:latin typeface="+mn-lt"/>
                <a:ea typeface="宋体" pitchFamily="2" charset="-122"/>
              </a:defRPr>
            </a:lvl1pPr>
          </a:lstStyle>
          <a:p>
            <a:pPr>
              <a:defRPr/>
            </a:pPr>
            <a:fld id="{9D549442-FA30-4CFA-A64B-5A64043D90B7}" type="slidenum">
              <a:rPr lang="en-US" altLang="zh-CN">
                <a:solidFill>
                  <a:srgbClr val="CC0000"/>
                </a:solidFill>
              </a:rPr>
              <a:pPr>
                <a:defRPr/>
              </a:pPr>
              <a:t>‹#›</a:t>
            </a:fld>
            <a:endParaRPr lang="en-US" altLang="zh-CN">
              <a:solidFill>
                <a:srgbClr val="CC0000"/>
              </a:solidFill>
            </a:endParaRPr>
          </a:p>
        </p:txBody>
      </p:sp>
    </p:spTree>
    <p:extLst>
      <p:ext uri="{BB962C8B-B14F-4D97-AF65-F5344CB8AC3E}">
        <p14:creationId xmlns:p14="http://schemas.microsoft.com/office/powerpoint/2010/main" val="260361015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42863"/>
            <a:ext cx="7243702" cy="681037"/>
          </a:xfrm>
        </p:spPr>
        <p:txBody>
          <a:bodyPr/>
          <a:lstStyle>
            <a:lvl1pPr>
              <a:defRPr sz="2800">
                <a:latin typeface="Cambria" panose="02040503050406030204" pitchFamily="18" charset="0"/>
              </a:defRPr>
            </a:lvl1pPr>
          </a:lstStyle>
          <a:p>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BCB6D89E-514A-4DC7-A629-D006068B491E}" type="datetime1">
              <a:rPr lang="zh-CN" altLang="en-US">
                <a:solidFill>
                  <a:srgbClr val="000000"/>
                </a:solidFill>
              </a:rPr>
              <a:pPr>
                <a:defRPr/>
              </a:pPr>
              <a:t>2017/6/20</a:t>
            </a:fld>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15" name="直接连接符​​ 29"/>
          <p:cNvSpPr>
            <a:spLocks noChangeShapeType="1"/>
          </p:cNvSpPr>
          <p:nvPr userDrawn="1"/>
        </p:nvSpPr>
        <p:spPr bwMode="auto">
          <a:xfrm flipH="1">
            <a:off x="577850" y="819509"/>
            <a:ext cx="7306693" cy="17203"/>
          </a:xfrm>
          <a:prstGeom prst="line">
            <a:avLst/>
          </a:prstGeom>
          <a:noFill/>
          <a:ln w="19050" cap="flat" cmpd="sng">
            <a:solidFill>
              <a:srgbClr val="A5A5A5"/>
            </a:solidFill>
            <a:round/>
            <a:headEnd/>
            <a:tailEnd/>
          </a:ln>
        </p:spPr>
        <p:txBody>
          <a:bodyPr/>
          <a:lstStyle/>
          <a:p>
            <a:endParaRPr lang="zh-CN" altLang="en-US">
              <a:solidFill>
                <a:srgbClr val="000000"/>
              </a:solidFill>
            </a:endParaRPr>
          </a:p>
        </p:txBody>
      </p:sp>
      <p:graphicFrame>
        <p:nvGraphicFramePr>
          <p:cNvPr id="10" name="Object 37"/>
          <p:cNvGraphicFramePr>
            <a:graphicFrameLocks noChangeAspect="1"/>
          </p:cNvGraphicFramePr>
          <p:nvPr userDrawn="1">
            <p:extLst>
              <p:ext uri="{D42A27DB-BD31-4B8C-83A1-F6EECF244321}">
                <p14:modId xmlns:p14="http://schemas.microsoft.com/office/powerpoint/2010/main" val="927854742"/>
              </p:ext>
            </p:extLst>
          </p:nvPr>
        </p:nvGraphicFramePr>
        <p:xfrm>
          <a:off x="8159750" y="0"/>
          <a:ext cx="971550" cy="931863"/>
        </p:xfrm>
        <a:graphic>
          <a:graphicData uri="http://schemas.openxmlformats.org/presentationml/2006/ole">
            <mc:AlternateContent xmlns:mc="http://schemas.openxmlformats.org/markup-compatibility/2006">
              <mc:Choice xmlns:v="urn:schemas-microsoft-com:vml" Requires="v">
                <p:oleObj spid="_x0000_s1218" r:id="rId3" imgW="3095238" imgH="2962689" progId="">
                  <p:embed/>
                </p:oleObj>
              </mc:Choice>
              <mc:Fallback>
                <p:oleObj r:id="rId3" imgW="3095238" imgH="296268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0" y="0"/>
                        <a:ext cx="971550" cy="9318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cap="sq">
                            <a:solidFill>
                              <a:srgbClr val="99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669999"/>
                              </a:outerShdw>
                            </a:effectLst>
                          </a14:hiddenEffects>
                        </a:ext>
                      </a:extLst>
                    </p:spPr>
                  </p:pic>
                </p:oleObj>
              </mc:Fallback>
            </mc:AlternateContent>
          </a:graphicData>
        </a:graphic>
      </p:graphicFrame>
    </p:spTree>
    <p:extLst>
      <p:ext uri="{BB962C8B-B14F-4D97-AF65-F5344CB8AC3E}">
        <p14:creationId xmlns:p14="http://schemas.microsoft.com/office/powerpoint/2010/main" val="1925202188"/>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1D2D94AC-1888-4E1B-BC8B-8397611D0A6B}" type="datetime1">
              <a:rPr lang="zh-CN" altLang="en-US">
                <a:solidFill>
                  <a:srgbClr val="000000"/>
                </a:solidFill>
              </a:rPr>
              <a:pPr>
                <a:defRPr/>
              </a:pPr>
              <a:t>2017/6/20</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9286335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A2F90082-129A-4995-A010-C35D33E97AD0}" type="datetime1">
              <a:rPr lang="zh-CN" altLang="en-US">
                <a:solidFill>
                  <a:srgbClr val="000000"/>
                </a:solidFill>
              </a:rPr>
              <a:pPr>
                <a:defRPr/>
              </a:pPr>
              <a:t>2017/6/20</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9290333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0A04E29F-A32A-4E7C-9A8C-5737BDF31990}" type="datetime1">
              <a:rPr lang="zh-CN" altLang="en-US">
                <a:solidFill>
                  <a:srgbClr val="000000"/>
                </a:solidFill>
              </a:rPr>
              <a:pPr>
                <a:defRPr/>
              </a:pPr>
              <a:t>2017/6/20</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803525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fld id="{F326F907-6BA5-468D-A698-DE29B553ECAB}" type="datetime1">
              <a:rPr lang="zh-CN" altLang="en-US">
                <a:solidFill>
                  <a:srgbClr val="000000"/>
                </a:solidFill>
              </a:rPr>
              <a:pPr>
                <a:defRPr/>
              </a:pPr>
              <a:t>2017/6/20</a:t>
            </a:fld>
            <a:endParaRPr lang="en-US" altLang="zh-CN">
              <a:solidFill>
                <a:srgbClr val="000000"/>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8" name="Rectangle 24"/>
          <p:cNvSpPr>
            <a:spLocks noChangeArrowheads="1"/>
          </p:cNvSpPr>
          <p:nvPr userDrawn="1"/>
        </p:nvSpPr>
        <p:spPr bwMode="auto">
          <a:xfrm>
            <a:off x="82550" y="883498"/>
            <a:ext cx="9001125" cy="5904000"/>
          </a:xfrm>
          <a:prstGeom prst="rect">
            <a:avLst/>
          </a:prstGeom>
          <a:noFill/>
          <a:ln w="9525" cap="sq" algn="ctr">
            <a:solidFill>
              <a:srgbClr val="990033"/>
            </a:solidFill>
            <a:miter lim="800000"/>
            <a:headEnd/>
            <a:tailEnd/>
          </a:ln>
          <a:effectLst/>
        </p:spPr>
        <p:txBody>
          <a:bodyPr wrap="none" anchor="ctr"/>
          <a:lstStyle/>
          <a:p>
            <a:pPr>
              <a:defRPr/>
            </a:pPr>
            <a:endParaRPr lang="zh-CN" altLang="en-US">
              <a:solidFill>
                <a:srgbClr val="000000"/>
              </a:solidFill>
            </a:endParaRPr>
          </a:p>
        </p:txBody>
      </p:sp>
      <p:pic>
        <p:nvPicPr>
          <p:cNvPr id="9" name="Picture 2"/>
          <p:cNvPicPr>
            <a:picLocks noChangeArrowheads="1"/>
          </p:cNvPicPr>
          <p:nvPr userDrawn="1"/>
        </p:nvPicPr>
        <p:blipFill>
          <a:blip r:embed="rId2" cstate="print">
            <a:lum bright="-64000"/>
          </a:blip>
          <a:srcRect/>
          <a:stretch>
            <a:fillRect/>
          </a:stretch>
        </p:blipFill>
        <p:spPr bwMode="auto">
          <a:xfrm>
            <a:off x="-5026" y="0"/>
            <a:ext cx="9180000" cy="828000"/>
          </a:xfrm>
          <a:prstGeom prst="rect">
            <a:avLst/>
          </a:prstGeom>
          <a:noFill/>
          <a:ln w="9525">
            <a:noFill/>
            <a:miter lim="800000"/>
            <a:headEnd/>
            <a:tailEnd/>
          </a:ln>
        </p:spPr>
      </p:pic>
      <p:pic>
        <p:nvPicPr>
          <p:cNvPr id="10" name="Picture 1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347917" y="44624"/>
            <a:ext cx="720725" cy="715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9557208"/>
      </p:ext>
    </p:extLst>
  </p:cSld>
  <p:clrMapOvr>
    <a:masterClrMapping/>
  </p:clrMapOvr>
  <p:transition spd="med"/>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56EC049-94E9-433C-823D-01D2DE6F866E}" type="datetime1">
              <a:rPr lang="zh-CN" altLang="en-US">
                <a:solidFill>
                  <a:srgbClr val="000000"/>
                </a:solidFill>
              </a:rPr>
              <a:pPr>
                <a:defRPr/>
              </a:pPr>
              <a:t>2017/6/20</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62281214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D1FEEF33-948E-4FC1-B135-E86C7EE64D8B}" type="datetime1">
              <a:rPr lang="zh-CN" altLang="en-US">
                <a:solidFill>
                  <a:srgbClr val="000000"/>
                </a:solidFill>
              </a:rPr>
              <a:pPr>
                <a:defRPr/>
              </a:pPr>
              <a:t>2017/6/20</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81846434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DB0F938-6492-4626-B7D7-857A44FFCB24}" type="datetimeFigureOut">
              <a:rPr lang="zh-CN" altLang="en-US" smtClean="0"/>
              <a:t>2017/6/20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2928963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4B7CA717-A326-49A6-A016-B81AB2C2FFB3}" type="datetime1">
              <a:rPr lang="zh-CN" altLang="en-US">
                <a:solidFill>
                  <a:srgbClr val="000000"/>
                </a:solidFill>
              </a:rPr>
              <a:pPr>
                <a:defRPr/>
              </a:pPr>
              <a:t>2017/6/20</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17076284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7626E432-1ABB-4B29-956A-65A7CA451217}" type="datetime1">
              <a:rPr lang="zh-CN" altLang="en-US">
                <a:solidFill>
                  <a:srgbClr val="000000"/>
                </a:solidFill>
              </a:rPr>
              <a:pPr>
                <a:defRPr/>
              </a:pPr>
              <a:t>2017/6/20</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44636670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5263" y="42863"/>
            <a:ext cx="2025650" cy="59769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42863"/>
            <a:ext cx="5924550" cy="59769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A5381F0-1F08-4D86-A99C-2DCB4ED65440}" type="datetime1">
              <a:rPr lang="zh-CN" altLang="en-US">
                <a:solidFill>
                  <a:srgbClr val="000000"/>
                </a:solidFill>
              </a:rPr>
              <a:pPr>
                <a:defRPr/>
              </a:pPr>
              <a:t>2017/6/20</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41412159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3" y="42863"/>
            <a:ext cx="8102600" cy="5976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D8A0B05E-23E5-480D-A0E8-086B88EE1E7A}" type="datetime1">
              <a:rPr lang="zh-CN" altLang="en-US">
                <a:solidFill>
                  <a:srgbClr val="000000"/>
                </a:solidFill>
              </a:rPr>
              <a:pPr>
                <a:defRPr/>
              </a:pPr>
              <a:t>2017/6/20</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02758393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3" y="42863"/>
            <a:ext cx="8102600" cy="8651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66738" y="1752600"/>
            <a:ext cx="8001000" cy="42672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1902B7C6-EB3F-4401-88E1-73129BD48C95}" type="datetime1">
              <a:rPr lang="zh-CN" altLang="en-US">
                <a:solidFill>
                  <a:srgbClr val="000000"/>
                </a:solidFill>
              </a:rPr>
              <a:pPr>
                <a:defRPr/>
              </a:pPr>
              <a:t>2017/6/20</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44973984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68313" y="42863"/>
            <a:ext cx="8102600" cy="865187"/>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5667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566738" y="39624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fld id="{EB201EE8-0A0D-4C42-B914-7509F34F4C32}" type="datetime1">
              <a:rPr lang="zh-CN" altLang="en-US">
                <a:solidFill>
                  <a:srgbClr val="000000"/>
                </a:solidFill>
              </a:rPr>
              <a:pPr>
                <a:defRPr/>
              </a:pPr>
              <a:t>2017/6/20</a:t>
            </a:fld>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70789310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82550" y="88900"/>
            <a:ext cx="9001125" cy="6692900"/>
          </a:xfrm>
          <a:prstGeom prst="rect">
            <a:avLst/>
          </a:prstGeom>
          <a:noFill/>
          <a:ln w="9525" cap="sq" algn="ctr">
            <a:solidFill>
              <a:srgbClr val="990033"/>
            </a:solidFill>
            <a:miter lim="800000"/>
            <a:headEnd/>
            <a:tailEnd/>
          </a:ln>
          <a:effectLst/>
        </p:spPr>
        <p:txBody>
          <a:bodyPr wrap="none" anchor="ctr"/>
          <a:lstStyle/>
          <a:p>
            <a:pPr>
              <a:defRPr/>
            </a:pPr>
            <a:endParaRPr lang="zh-CN" altLang="en-US">
              <a:solidFill>
                <a:srgbClr val="000000"/>
              </a:solidFill>
            </a:endParaRPr>
          </a:p>
        </p:txBody>
      </p:sp>
      <p:sp>
        <p:nvSpPr>
          <p:cNvPr id="24578" name="Rectangle 2"/>
          <p:cNvSpPr>
            <a:spLocks noGrp="1" noChangeArrowheads="1"/>
          </p:cNvSpPr>
          <p:nvPr>
            <p:ph type="ctrTitle"/>
          </p:nvPr>
        </p:nvSpPr>
        <p:spPr>
          <a:xfrm>
            <a:off x="685800" y="990600"/>
            <a:ext cx="7772400" cy="1371600"/>
          </a:xfrm>
        </p:spPr>
        <p:txBody>
          <a:bodyPr/>
          <a:lstStyle>
            <a:lvl1pPr>
              <a:defRPr sz="4200"/>
            </a:lvl1pPr>
          </a:lstStyle>
          <a:p>
            <a:r>
              <a:rPr lang="zh-CN" altLang="en-US"/>
              <a:t>单击此处编辑母版标题样式</a:t>
            </a:r>
          </a:p>
        </p:txBody>
      </p:sp>
      <p:sp>
        <p:nvSpPr>
          <p:cNvPr id="24579"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fld id="{27955102-7434-445E-91E9-5ADF63E30F29}" type="datetime1">
              <a:rPr lang="zh-CN" altLang="en-US">
                <a:solidFill>
                  <a:srgbClr val="000000"/>
                </a:solidFill>
              </a:rPr>
              <a:pPr>
                <a:defRPr/>
              </a:pPr>
              <a:t>2017/6/20</a:t>
            </a:fld>
            <a:endParaRPr lang="en-US" altLang="zh-CN">
              <a:solidFill>
                <a:srgbClr val="000000"/>
              </a:solidFill>
            </a:endParaRPr>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200">
                <a:solidFill>
                  <a:schemeClr val="accent2"/>
                </a:solidFill>
                <a:latin typeface="+mn-lt"/>
                <a:ea typeface="宋体" pitchFamily="2" charset="-122"/>
              </a:defRPr>
            </a:lvl1pPr>
          </a:lstStyle>
          <a:p>
            <a:pPr>
              <a:defRPr/>
            </a:pPr>
            <a:fld id="{9D549442-FA30-4CFA-A64B-5A64043D90B7}" type="slidenum">
              <a:rPr lang="en-US" altLang="zh-CN">
                <a:solidFill>
                  <a:srgbClr val="CC0000"/>
                </a:solidFill>
              </a:rPr>
              <a:pPr>
                <a:defRPr/>
              </a:pPr>
              <a:t>‹#›</a:t>
            </a:fld>
            <a:endParaRPr lang="en-US" altLang="zh-CN">
              <a:solidFill>
                <a:srgbClr val="CC0000"/>
              </a:solidFill>
            </a:endParaRPr>
          </a:p>
        </p:txBody>
      </p:sp>
    </p:spTree>
    <p:extLst>
      <p:ext uri="{BB962C8B-B14F-4D97-AF65-F5344CB8AC3E}">
        <p14:creationId xmlns:p14="http://schemas.microsoft.com/office/powerpoint/2010/main" val="7642049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42863"/>
            <a:ext cx="7243702" cy="681037"/>
          </a:xfrm>
        </p:spPr>
        <p:txBody>
          <a:bodyPr/>
          <a:lstStyle>
            <a:lvl1pPr>
              <a:defRPr sz="2800">
                <a:latin typeface="Cambria" panose="02040503050406030204" pitchFamily="18" charset="0"/>
              </a:defRPr>
            </a:lvl1pPr>
          </a:lstStyle>
          <a:p>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BCB6D89E-514A-4DC7-A629-D006068B491E}" type="datetime1">
              <a:rPr lang="zh-CN" altLang="en-US">
                <a:solidFill>
                  <a:srgbClr val="000000"/>
                </a:solidFill>
              </a:rPr>
              <a:pPr>
                <a:defRPr/>
              </a:pPr>
              <a:t>2017/6/20</a:t>
            </a:fld>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15" name="直接连接符​​ 29"/>
          <p:cNvSpPr>
            <a:spLocks noChangeShapeType="1"/>
          </p:cNvSpPr>
          <p:nvPr userDrawn="1"/>
        </p:nvSpPr>
        <p:spPr bwMode="auto">
          <a:xfrm flipH="1">
            <a:off x="577850" y="819509"/>
            <a:ext cx="7306693" cy="17203"/>
          </a:xfrm>
          <a:prstGeom prst="line">
            <a:avLst/>
          </a:prstGeom>
          <a:noFill/>
          <a:ln w="19050" cap="flat" cmpd="sng">
            <a:solidFill>
              <a:srgbClr val="A5A5A5"/>
            </a:solidFill>
            <a:round/>
            <a:headEnd/>
            <a:tailEnd/>
          </a:ln>
        </p:spPr>
        <p:txBody>
          <a:bodyPr/>
          <a:lstStyle/>
          <a:p>
            <a:endParaRPr lang="zh-CN" altLang="en-US">
              <a:solidFill>
                <a:srgbClr val="000000"/>
              </a:solidFill>
            </a:endParaRPr>
          </a:p>
        </p:txBody>
      </p:sp>
      <p:graphicFrame>
        <p:nvGraphicFramePr>
          <p:cNvPr id="10" name="Object 37"/>
          <p:cNvGraphicFramePr>
            <a:graphicFrameLocks noChangeAspect="1"/>
          </p:cNvGraphicFramePr>
          <p:nvPr userDrawn="1">
            <p:extLst/>
          </p:nvPr>
        </p:nvGraphicFramePr>
        <p:xfrm>
          <a:off x="8159750" y="0"/>
          <a:ext cx="971550" cy="931863"/>
        </p:xfrm>
        <a:graphic>
          <a:graphicData uri="http://schemas.openxmlformats.org/presentationml/2006/ole">
            <mc:AlternateContent xmlns:mc="http://schemas.openxmlformats.org/markup-compatibility/2006">
              <mc:Choice xmlns:v="urn:schemas-microsoft-com:vml" Requires="v">
                <p:oleObj spid="_x0000_s22575" r:id="rId3" imgW="3095238" imgH="2962689" progId="">
                  <p:embed/>
                </p:oleObj>
              </mc:Choice>
              <mc:Fallback>
                <p:oleObj r:id="rId3" imgW="3095238" imgH="296268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0" y="0"/>
                        <a:ext cx="971550" cy="9318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cap="sq">
                            <a:solidFill>
                              <a:srgbClr val="99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669999"/>
                              </a:outerShdw>
                            </a:effectLst>
                          </a14:hiddenEffects>
                        </a:ext>
                      </a:extLst>
                    </p:spPr>
                  </p:pic>
                </p:oleObj>
              </mc:Fallback>
            </mc:AlternateContent>
          </a:graphicData>
        </a:graphic>
      </p:graphicFrame>
    </p:spTree>
    <p:extLst>
      <p:ext uri="{BB962C8B-B14F-4D97-AF65-F5344CB8AC3E}">
        <p14:creationId xmlns:p14="http://schemas.microsoft.com/office/powerpoint/2010/main" val="1939384832"/>
      </p:ext>
    </p:extLst>
  </p:cSld>
  <p:clrMapOvr>
    <a:masterClrMapping/>
  </p:clrMapOvr>
  <p:transition spd="med"/>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1D2D94AC-1888-4E1B-BC8B-8397611D0A6B}" type="datetime1">
              <a:rPr lang="zh-CN" altLang="en-US">
                <a:solidFill>
                  <a:srgbClr val="000000"/>
                </a:solidFill>
              </a:rPr>
              <a:pPr>
                <a:defRPr/>
              </a:pPr>
              <a:t>2017/6/20</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419201661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A2F90082-129A-4995-A010-C35D33E97AD0}" type="datetime1">
              <a:rPr lang="zh-CN" altLang="en-US">
                <a:solidFill>
                  <a:srgbClr val="000000"/>
                </a:solidFill>
              </a:rPr>
              <a:pPr>
                <a:defRPr/>
              </a:pPr>
              <a:t>2017/6/20</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0468333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DB0F938-6492-4626-B7D7-857A44FFCB24}" type="datetimeFigureOut">
              <a:rPr lang="zh-CN" altLang="en-US" smtClean="0"/>
              <a:t>2017/6/20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3716952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0A04E29F-A32A-4E7C-9A8C-5737BDF31990}" type="datetime1">
              <a:rPr lang="zh-CN" altLang="en-US">
                <a:solidFill>
                  <a:srgbClr val="000000"/>
                </a:solidFill>
              </a:rPr>
              <a:pPr>
                <a:defRPr/>
              </a:pPr>
              <a:t>2017/6/20</a:t>
            </a:fld>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19967088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fld id="{F326F907-6BA5-468D-A698-DE29B553ECAB}" type="datetime1">
              <a:rPr lang="zh-CN" altLang="en-US">
                <a:solidFill>
                  <a:srgbClr val="000000"/>
                </a:solidFill>
              </a:rPr>
              <a:pPr>
                <a:defRPr/>
              </a:pPr>
              <a:t>2017/6/20</a:t>
            </a:fld>
            <a:endParaRPr lang="en-US" altLang="zh-CN">
              <a:solidFill>
                <a:srgbClr val="000000"/>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8" name="Rectangle 24"/>
          <p:cNvSpPr>
            <a:spLocks noChangeArrowheads="1"/>
          </p:cNvSpPr>
          <p:nvPr userDrawn="1"/>
        </p:nvSpPr>
        <p:spPr bwMode="auto">
          <a:xfrm>
            <a:off x="82550" y="883498"/>
            <a:ext cx="9001125" cy="5904000"/>
          </a:xfrm>
          <a:prstGeom prst="rect">
            <a:avLst/>
          </a:prstGeom>
          <a:noFill/>
          <a:ln w="9525" cap="sq" algn="ctr">
            <a:solidFill>
              <a:srgbClr val="990033"/>
            </a:solidFill>
            <a:miter lim="800000"/>
            <a:headEnd/>
            <a:tailEnd/>
          </a:ln>
          <a:effectLst/>
        </p:spPr>
        <p:txBody>
          <a:bodyPr wrap="none" anchor="ctr"/>
          <a:lstStyle/>
          <a:p>
            <a:pPr>
              <a:defRPr/>
            </a:pPr>
            <a:endParaRPr lang="zh-CN" altLang="en-US">
              <a:solidFill>
                <a:srgbClr val="000000"/>
              </a:solidFill>
            </a:endParaRPr>
          </a:p>
        </p:txBody>
      </p:sp>
      <p:pic>
        <p:nvPicPr>
          <p:cNvPr id="9" name="Picture 2"/>
          <p:cNvPicPr>
            <a:picLocks noChangeArrowheads="1"/>
          </p:cNvPicPr>
          <p:nvPr userDrawn="1"/>
        </p:nvPicPr>
        <p:blipFill>
          <a:blip r:embed="rId2" cstate="print">
            <a:lum bright="-64000"/>
          </a:blip>
          <a:srcRect/>
          <a:stretch>
            <a:fillRect/>
          </a:stretch>
        </p:blipFill>
        <p:spPr bwMode="auto">
          <a:xfrm>
            <a:off x="-5026" y="0"/>
            <a:ext cx="9180000" cy="828000"/>
          </a:xfrm>
          <a:prstGeom prst="rect">
            <a:avLst/>
          </a:prstGeom>
          <a:noFill/>
          <a:ln w="9525">
            <a:noFill/>
            <a:miter lim="800000"/>
            <a:headEnd/>
            <a:tailEnd/>
          </a:ln>
        </p:spPr>
      </p:pic>
      <p:pic>
        <p:nvPicPr>
          <p:cNvPr id="10" name="Picture 1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347917" y="44624"/>
            <a:ext cx="720725" cy="715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523644"/>
      </p:ext>
    </p:extLst>
  </p:cSld>
  <p:clrMapOvr>
    <a:masterClrMapping/>
  </p:clrMapOvr>
  <p:transition spd="med"/>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56EC049-94E9-433C-823D-01D2DE6F866E}" type="datetime1">
              <a:rPr lang="zh-CN" altLang="en-US">
                <a:solidFill>
                  <a:srgbClr val="000000"/>
                </a:solidFill>
              </a:rPr>
              <a:pPr>
                <a:defRPr/>
              </a:pPr>
              <a:t>2017/6/20</a:t>
            </a:fld>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90399971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D1FEEF33-948E-4FC1-B135-E86C7EE64D8B}" type="datetime1">
              <a:rPr lang="zh-CN" altLang="en-US">
                <a:solidFill>
                  <a:srgbClr val="000000"/>
                </a:solidFill>
              </a:rPr>
              <a:pPr>
                <a:defRPr/>
              </a:pPr>
              <a:t>2017/6/20</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28564029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4B7CA717-A326-49A6-A016-B81AB2C2FFB3}" type="datetime1">
              <a:rPr lang="zh-CN" altLang="en-US">
                <a:solidFill>
                  <a:srgbClr val="000000"/>
                </a:solidFill>
              </a:rPr>
              <a:pPr>
                <a:defRPr/>
              </a:pPr>
              <a:t>2017/6/20</a:t>
            </a:fld>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1923341638"/>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7626E432-1ABB-4B29-956A-65A7CA451217}" type="datetime1">
              <a:rPr lang="zh-CN" altLang="en-US">
                <a:solidFill>
                  <a:srgbClr val="000000"/>
                </a:solidFill>
              </a:rPr>
              <a:pPr>
                <a:defRPr/>
              </a:pPr>
              <a:t>2017/6/20</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80500779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5263" y="42863"/>
            <a:ext cx="2025650" cy="59769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42863"/>
            <a:ext cx="5924550" cy="59769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A5381F0-1F08-4D86-A99C-2DCB4ED65440}" type="datetime1">
              <a:rPr lang="zh-CN" altLang="en-US">
                <a:solidFill>
                  <a:srgbClr val="000000"/>
                </a:solidFill>
              </a:rPr>
              <a:pPr>
                <a:defRPr/>
              </a:pPr>
              <a:t>2017/6/20</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79122297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3" y="42863"/>
            <a:ext cx="8102600" cy="5976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D8A0B05E-23E5-480D-A0E8-086B88EE1E7A}" type="datetime1">
              <a:rPr lang="zh-CN" altLang="en-US">
                <a:solidFill>
                  <a:srgbClr val="000000"/>
                </a:solidFill>
              </a:rPr>
              <a:pPr>
                <a:defRPr/>
              </a:pPr>
              <a:t>2017/6/20</a:t>
            </a:fld>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422512232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3" y="42863"/>
            <a:ext cx="8102600" cy="8651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66738" y="1752600"/>
            <a:ext cx="8001000" cy="4267200"/>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1902B7C6-EB3F-4401-88E1-73129BD48C95}" type="datetime1">
              <a:rPr lang="zh-CN" altLang="en-US">
                <a:solidFill>
                  <a:srgbClr val="000000"/>
                </a:solidFill>
              </a:rPr>
              <a:pPr>
                <a:defRPr/>
              </a:pPr>
              <a:t>2017/6/20</a:t>
            </a:fld>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394639018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68313" y="42863"/>
            <a:ext cx="8102600" cy="865187"/>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5667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566738" y="39624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fld id="{EB201EE8-0A0D-4C42-B914-7509F34F4C32}" type="datetime1">
              <a:rPr lang="zh-CN" altLang="en-US">
                <a:solidFill>
                  <a:srgbClr val="000000"/>
                </a:solidFill>
              </a:rPr>
              <a:pPr>
                <a:defRPr/>
              </a:pPr>
              <a:t>2017/6/20</a:t>
            </a:fld>
            <a:endParaRPr lang="en-US" altLang="zh-CN">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49147408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DB0F938-6492-4626-B7D7-857A44FFCB24}" type="datetimeFigureOut">
              <a:rPr lang="zh-CN" altLang="en-US" smtClean="0"/>
              <a:t>2017/6/20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3185138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DB0F938-6492-4626-B7D7-857A44FFCB24}" type="datetimeFigureOut">
              <a:rPr lang="zh-CN" altLang="en-US" smtClean="0"/>
              <a:t>2017/6/20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2075973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DB0F938-6492-4626-B7D7-857A44FFCB24}" type="datetimeFigureOut">
              <a:rPr lang="zh-CN" altLang="en-US" smtClean="0"/>
              <a:t>2017/6/20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349365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0F938-6492-4626-B7D7-857A44FFCB24}" type="datetimeFigureOut">
              <a:rPr lang="zh-CN" altLang="en-US" smtClean="0"/>
              <a:t>2017/6/20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297033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DB0F938-6492-4626-B7D7-857A44FFCB24}" type="datetimeFigureOut">
              <a:rPr lang="zh-CN" altLang="en-US" smtClean="0"/>
              <a:t>2017/6/20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267664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DB0F938-6492-4626-B7D7-857A44FFCB24}" type="datetimeFigureOut">
              <a:rPr lang="zh-CN" altLang="en-US" smtClean="0"/>
              <a:t>2017/6/20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1937972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1.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0F938-6492-4626-B7D7-857A44FFCB24}" type="datetimeFigureOut">
              <a:rPr lang="zh-CN" altLang="en-US" smtClean="0"/>
              <a:t>2017/6/20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89131B-E7CD-413A-B44D-34EDD78D3A10}" type="slidenum">
              <a:rPr lang="zh-CN" altLang="en-US" smtClean="0"/>
              <a:t>‹#›</a:t>
            </a:fld>
            <a:endParaRPr lang="zh-CN" altLang="en-US"/>
          </a:p>
        </p:txBody>
      </p:sp>
    </p:spTree>
    <p:extLst>
      <p:ext uri="{BB962C8B-B14F-4D97-AF65-F5344CB8AC3E}">
        <p14:creationId xmlns:p14="http://schemas.microsoft.com/office/powerpoint/2010/main" val="3533249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96" name="Rectangle 44"/>
          <p:cNvSpPr>
            <a:spLocks noChangeArrowheads="1"/>
          </p:cNvSpPr>
          <p:nvPr/>
        </p:nvSpPr>
        <p:spPr bwMode="auto">
          <a:xfrm>
            <a:off x="3175" y="-11113"/>
            <a:ext cx="9140825" cy="925513"/>
          </a:xfrm>
          <a:prstGeom prst="rect">
            <a:avLst/>
          </a:prstGeom>
          <a:solidFill>
            <a:srgbClr val="993366"/>
          </a:solidFill>
          <a:ln w="9525">
            <a:solidFill>
              <a:srgbClr val="993366"/>
            </a:solidFill>
            <a:miter lim="800000"/>
            <a:headEnd/>
            <a:tailEnd/>
          </a:ln>
          <a:effectLst/>
        </p:spPr>
        <p:txBody>
          <a:bodyPr wrap="none" anchor="ctr"/>
          <a:lstStyle/>
          <a:p>
            <a:pPr algn="ctr">
              <a:defRPr/>
            </a:pPr>
            <a:endParaRPr lang="zh-CN" altLang="zh-CN">
              <a:solidFill>
                <a:srgbClr val="990099"/>
              </a:solidFill>
            </a:endParaRPr>
          </a:p>
        </p:txBody>
      </p:sp>
      <p:sp>
        <p:nvSpPr>
          <p:cNvPr id="2051" name="Rectangle 2"/>
          <p:cNvSpPr>
            <a:spLocks noGrp="1" noChangeArrowheads="1"/>
          </p:cNvSpPr>
          <p:nvPr>
            <p:ph type="title"/>
          </p:nvPr>
        </p:nvSpPr>
        <p:spPr bwMode="auto">
          <a:xfrm>
            <a:off x="468313" y="42863"/>
            <a:ext cx="81026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3556" name="Rectangle 4"/>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200">
                <a:latin typeface="+mn-lt"/>
                <a:ea typeface="宋体" pitchFamily="2" charset="-122"/>
              </a:defRPr>
            </a:lvl1pPr>
          </a:lstStyle>
          <a:p>
            <a:pPr>
              <a:defRPr/>
            </a:pPr>
            <a:fld id="{5C9AF50B-1D76-42CC-A420-BFA39FB29999}" type="datetime1">
              <a:rPr lang="zh-CN" altLang="en-US">
                <a:solidFill>
                  <a:srgbClr val="000000"/>
                </a:solidFill>
              </a:rPr>
              <a:pPr>
                <a:defRPr/>
              </a:pPr>
              <a:t>2017/6/20</a:t>
            </a:fld>
            <a:endParaRPr lang="en-US" altLang="zh-CN">
              <a:solidFill>
                <a:srgbClr val="000000"/>
              </a:solidFill>
            </a:endParaRPr>
          </a:p>
        </p:txBody>
      </p:sp>
      <p:sp>
        <p:nvSpPr>
          <p:cNvPr id="2355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200">
                <a:latin typeface="+mn-lt"/>
                <a:ea typeface="宋体" pitchFamily="2" charset="-122"/>
              </a:defRPr>
            </a:lvl1pPr>
          </a:lstStyle>
          <a:p>
            <a:pPr>
              <a:defRPr/>
            </a:pPr>
            <a:endParaRPr lang="en-US" altLang="zh-CN">
              <a:solidFill>
                <a:srgbClr val="000000"/>
              </a:solidFill>
            </a:endParaRPr>
          </a:p>
        </p:txBody>
      </p:sp>
      <p:sp>
        <p:nvSpPr>
          <p:cNvPr id="23576" name="Rectangle 24"/>
          <p:cNvSpPr>
            <a:spLocks noChangeArrowheads="1"/>
          </p:cNvSpPr>
          <p:nvPr/>
        </p:nvSpPr>
        <p:spPr bwMode="auto">
          <a:xfrm>
            <a:off x="82550" y="976313"/>
            <a:ext cx="9001125" cy="5805487"/>
          </a:xfrm>
          <a:prstGeom prst="rect">
            <a:avLst/>
          </a:prstGeom>
          <a:noFill/>
          <a:ln w="9525" cap="sq" algn="ctr">
            <a:solidFill>
              <a:srgbClr val="990033"/>
            </a:solidFill>
            <a:miter lim="800000"/>
            <a:headEnd/>
            <a:tailEnd/>
          </a:ln>
          <a:effectLst/>
        </p:spPr>
        <p:txBody>
          <a:bodyPr wrap="none" anchor="ctr"/>
          <a:lstStyle/>
          <a:p>
            <a:pPr>
              <a:defRPr/>
            </a:pPr>
            <a:endParaRPr lang="zh-CN" altLang="en-US">
              <a:solidFill>
                <a:srgbClr val="000000"/>
              </a:solidFill>
            </a:endParaRPr>
          </a:p>
        </p:txBody>
      </p:sp>
      <p:pic>
        <p:nvPicPr>
          <p:cNvPr id="2056" name="Picture 11"/>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264525" y="100013"/>
            <a:ext cx="720725"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4370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ransition spd="med"/>
  <p:timing>
    <p:tnLst>
      <p:par>
        <p:cTn id="1" dur="indefinite" restart="never" nodeType="tmRoot"/>
      </p:par>
    </p:tnLst>
  </p:timing>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Verdana" pitchFamily="34" charset="0"/>
          <a:ea typeface="宋体" pitchFamily="2" charset="-122"/>
        </a:defRPr>
      </a:lvl2pPr>
      <a:lvl3pPr algn="l" rtl="0" eaLnBrk="0" fontAlgn="base" hangingPunct="0">
        <a:spcBef>
          <a:spcPct val="0"/>
        </a:spcBef>
        <a:spcAft>
          <a:spcPct val="0"/>
        </a:spcAft>
        <a:defRPr sz="4000">
          <a:solidFill>
            <a:schemeClr val="tx2"/>
          </a:solidFill>
          <a:latin typeface="Verdana" pitchFamily="34" charset="0"/>
          <a:ea typeface="宋体" pitchFamily="2" charset="-122"/>
        </a:defRPr>
      </a:lvl3pPr>
      <a:lvl4pPr algn="l" rtl="0" eaLnBrk="0" fontAlgn="base" hangingPunct="0">
        <a:spcBef>
          <a:spcPct val="0"/>
        </a:spcBef>
        <a:spcAft>
          <a:spcPct val="0"/>
        </a:spcAft>
        <a:defRPr sz="4000">
          <a:solidFill>
            <a:schemeClr val="tx2"/>
          </a:solidFill>
          <a:latin typeface="Verdana" pitchFamily="34" charset="0"/>
          <a:ea typeface="宋体" pitchFamily="2" charset="-122"/>
        </a:defRPr>
      </a:lvl4pPr>
      <a:lvl5pPr algn="l" rtl="0" eaLnBrk="0" fontAlgn="base" hangingPunct="0">
        <a:spcBef>
          <a:spcPct val="0"/>
        </a:spcBef>
        <a:spcAft>
          <a:spcPct val="0"/>
        </a:spcAft>
        <a:defRPr sz="4000">
          <a:solidFill>
            <a:schemeClr val="tx2"/>
          </a:solidFill>
          <a:latin typeface="Verdana" pitchFamily="34" charset="0"/>
          <a:ea typeface="宋体" pitchFamily="2" charset="-122"/>
        </a:defRPr>
      </a:lvl5pPr>
      <a:lvl6pPr marL="457200" algn="l" rtl="0" fontAlgn="base">
        <a:spcBef>
          <a:spcPct val="0"/>
        </a:spcBef>
        <a:spcAft>
          <a:spcPct val="0"/>
        </a:spcAft>
        <a:defRPr sz="4000">
          <a:solidFill>
            <a:schemeClr val="tx2"/>
          </a:solidFill>
          <a:latin typeface="Verdana" pitchFamily="34" charset="0"/>
          <a:ea typeface="宋体" pitchFamily="2" charset="-122"/>
        </a:defRPr>
      </a:lvl6pPr>
      <a:lvl7pPr marL="914400" algn="l" rtl="0" fontAlgn="base">
        <a:spcBef>
          <a:spcPct val="0"/>
        </a:spcBef>
        <a:spcAft>
          <a:spcPct val="0"/>
        </a:spcAft>
        <a:defRPr sz="4000">
          <a:solidFill>
            <a:schemeClr val="tx2"/>
          </a:solidFill>
          <a:latin typeface="Verdana" pitchFamily="34" charset="0"/>
          <a:ea typeface="宋体" pitchFamily="2" charset="-122"/>
        </a:defRPr>
      </a:lvl7pPr>
      <a:lvl8pPr marL="1371600" algn="l" rtl="0" fontAlgn="base">
        <a:spcBef>
          <a:spcPct val="0"/>
        </a:spcBef>
        <a:spcAft>
          <a:spcPct val="0"/>
        </a:spcAft>
        <a:defRPr sz="4000">
          <a:solidFill>
            <a:schemeClr val="tx2"/>
          </a:solidFill>
          <a:latin typeface="Verdana" pitchFamily="34" charset="0"/>
          <a:ea typeface="宋体" pitchFamily="2" charset="-122"/>
        </a:defRPr>
      </a:lvl8pPr>
      <a:lvl9pPr marL="1828800" algn="l" rtl="0" fontAlgn="base">
        <a:spcBef>
          <a:spcPct val="0"/>
        </a:spcBef>
        <a:spcAft>
          <a:spcPct val="0"/>
        </a:spcAft>
        <a:defRPr sz="40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96" name="Rectangle 44"/>
          <p:cNvSpPr>
            <a:spLocks noChangeArrowheads="1"/>
          </p:cNvSpPr>
          <p:nvPr/>
        </p:nvSpPr>
        <p:spPr bwMode="auto">
          <a:xfrm>
            <a:off x="3175" y="-11113"/>
            <a:ext cx="9140825" cy="925513"/>
          </a:xfrm>
          <a:prstGeom prst="rect">
            <a:avLst/>
          </a:prstGeom>
          <a:solidFill>
            <a:srgbClr val="993366"/>
          </a:solidFill>
          <a:ln w="9525">
            <a:solidFill>
              <a:srgbClr val="993366"/>
            </a:solidFill>
            <a:miter lim="800000"/>
            <a:headEnd/>
            <a:tailEnd/>
          </a:ln>
          <a:effectLst/>
        </p:spPr>
        <p:txBody>
          <a:bodyPr wrap="none" anchor="ctr"/>
          <a:lstStyle/>
          <a:p>
            <a:pPr algn="ctr">
              <a:defRPr/>
            </a:pPr>
            <a:endParaRPr lang="zh-CN" altLang="zh-CN">
              <a:solidFill>
                <a:srgbClr val="990099"/>
              </a:solidFill>
            </a:endParaRPr>
          </a:p>
        </p:txBody>
      </p:sp>
      <p:sp>
        <p:nvSpPr>
          <p:cNvPr id="2051" name="Rectangle 2"/>
          <p:cNvSpPr>
            <a:spLocks noGrp="1" noChangeArrowheads="1"/>
          </p:cNvSpPr>
          <p:nvPr>
            <p:ph type="title"/>
          </p:nvPr>
        </p:nvSpPr>
        <p:spPr bwMode="auto">
          <a:xfrm>
            <a:off x="468313" y="42863"/>
            <a:ext cx="81026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3556" name="Rectangle 4"/>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200">
                <a:latin typeface="+mn-lt"/>
                <a:ea typeface="宋体" pitchFamily="2" charset="-122"/>
              </a:defRPr>
            </a:lvl1pPr>
          </a:lstStyle>
          <a:p>
            <a:pPr>
              <a:defRPr/>
            </a:pPr>
            <a:fld id="{5C9AF50B-1D76-42CC-A420-BFA39FB29999}" type="datetime1">
              <a:rPr lang="zh-CN" altLang="en-US">
                <a:solidFill>
                  <a:srgbClr val="000000"/>
                </a:solidFill>
              </a:rPr>
              <a:pPr>
                <a:defRPr/>
              </a:pPr>
              <a:t>2017/6/20</a:t>
            </a:fld>
            <a:endParaRPr lang="en-US" altLang="zh-CN">
              <a:solidFill>
                <a:srgbClr val="000000"/>
              </a:solidFill>
            </a:endParaRPr>
          </a:p>
        </p:txBody>
      </p:sp>
      <p:sp>
        <p:nvSpPr>
          <p:cNvPr id="2355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200">
                <a:latin typeface="+mn-lt"/>
                <a:ea typeface="宋体" pitchFamily="2" charset="-122"/>
              </a:defRPr>
            </a:lvl1pPr>
          </a:lstStyle>
          <a:p>
            <a:pPr>
              <a:defRPr/>
            </a:pPr>
            <a:endParaRPr lang="en-US" altLang="zh-CN">
              <a:solidFill>
                <a:srgbClr val="000000"/>
              </a:solidFill>
            </a:endParaRPr>
          </a:p>
        </p:txBody>
      </p:sp>
      <p:sp>
        <p:nvSpPr>
          <p:cNvPr id="23576" name="Rectangle 24"/>
          <p:cNvSpPr>
            <a:spLocks noChangeArrowheads="1"/>
          </p:cNvSpPr>
          <p:nvPr/>
        </p:nvSpPr>
        <p:spPr bwMode="auto">
          <a:xfrm>
            <a:off x="82550" y="976313"/>
            <a:ext cx="9001125" cy="5805487"/>
          </a:xfrm>
          <a:prstGeom prst="rect">
            <a:avLst/>
          </a:prstGeom>
          <a:noFill/>
          <a:ln w="9525" cap="sq" algn="ctr">
            <a:solidFill>
              <a:srgbClr val="990033"/>
            </a:solidFill>
            <a:miter lim="800000"/>
            <a:headEnd/>
            <a:tailEnd/>
          </a:ln>
          <a:effectLst/>
        </p:spPr>
        <p:txBody>
          <a:bodyPr wrap="none" anchor="ctr"/>
          <a:lstStyle/>
          <a:p>
            <a:pPr>
              <a:defRPr/>
            </a:pPr>
            <a:endParaRPr lang="zh-CN" altLang="en-US">
              <a:solidFill>
                <a:srgbClr val="000000"/>
              </a:solidFill>
            </a:endParaRPr>
          </a:p>
        </p:txBody>
      </p:sp>
      <p:pic>
        <p:nvPicPr>
          <p:cNvPr id="2056" name="Picture 11"/>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264525" y="100013"/>
            <a:ext cx="720725"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394150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transition spd="med"/>
  <p:timing>
    <p:tnLst>
      <p:par>
        <p:cTn id="1" dur="indefinite" restart="never" nodeType="tmRoot"/>
      </p:par>
    </p:tnLst>
  </p:timing>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Verdana" pitchFamily="34" charset="0"/>
          <a:ea typeface="宋体" pitchFamily="2" charset="-122"/>
        </a:defRPr>
      </a:lvl2pPr>
      <a:lvl3pPr algn="l" rtl="0" eaLnBrk="0" fontAlgn="base" hangingPunct="0">
        <a:spcBef>
          <a:spcPct val="0"/>
        </a:spcBef>
        <a:spcAft>
          <a:spcPct val="0"/>
        </a:spcAft>
        <a:defRPr sz="4000">
          <a:solidFill>
            <a:schemeClr val="tx2"/>
          </a:solidFill>
          <a:latin typeface="Verdana" pitchFamily="34" charset="0"/>
          <a:ea typeface="宋体" pitchFamily="2" charset="-122"/>
        </a:defRPr>
      </a:lvl3pPr>
      <a:lvl4pPr algn="l" rtl="0" eaLnBrk="0" fontAlgn="base" hangingPunct="0">
        <a:spcBef>
          <a:spcPct val="0"/>
        </a:spcBef>
        <a:spcAft>
          <a:spcPct val="0"/>
        </a:spcAft>
        <a:defRPr sz="4000">
          <a:solidFill>
            <a:schemeClr val="tx2"/>
          </a:solidFill>
          <a:latin typeface="Verdana" pitchFamily="34" charset="0"/>
          <a:ea typeface="宋体" pitchFamily="2" charset="-122"/>
        </a:defRPr>
      </a:lvl4pPr>
      <a:lvl5pPr algn="l" rtl="0" eaLnBrk="0" fontAlgn="base" hangingPunct="0">
        <a:spcBef>
          <a:spcPct val="0"/>
        </a:spcBef>
        <a:spcAft>
          <a:spcPct val="0"/>
        </a:spcAft>
        <a:defRPr sz="4000">
          <a:solidFill>
            <a:schemeClr val="tx2"/>
          </a:solidFill>
          <a:latin typeface="Verdana" pitchFamily="34" charset="0"/>
          <a:ea typeface="宋体" pitchFamily="2" charset="-122"/>
        </a:defRPr>
      </a:lvl5pPr>
      <a:lvl6pPr marL="457200" algn="l" rtl="0" fontAlgn="base">
        <a:spcBef>
          <a:spcPct val="0"/>
        </a:spcBef>
        <a:spcAft>
          <a:spcPct val="0"/>
        </a:spcAft>
        <a:defRPr sz="4000">
          <a:solidFill>
            <a:schemeClr val="tx2"/>
          </a:solidFill>
          <a:latin typeface="Verdana" pitchFamily="34" charset="0"/>
          <a:ea typeface="宋体" pitchFamily="2" charset="-122"/>
        </a:defRPr>
      </a:lvl6pPr>
      <a:lvl7pPr marL="914400" algn="l" rtl="0" fontAlgn="base">
        <a:spcBef>
          <a:spcPct val="0"/>
        </a:spcBef>
        <a:spcAft>
          <a:spcPct val="0"/>
        </a:spcAft>
        <a:defRPr sz="4000">
          <a:solidFill>
            <a:schemeClr val="tx2"/>
          </a:solidFill>
          <a:latin typeface="Verdana" pitchFamily="34" charset="0"/>
          <a:ea typeface="宋体" pitchFamily="2" charset="-122"/>
        </a:defRPr>
      </a:lvl7pPr>
      <a:lvl8pPr marL="1371600" algn="l" rtl="0" fontAlgn="base">
        <a:spcBef>
          <a:spcPct val="0"/>
        </a:spcBef>
        <a:spcAft>
          <a:spcPct val="0"/>
        </a:spcAft>
        <a:defRPr sz="4000">
          <a:solidFill>
            <a:schemeClr val="tx2"/>
          </a:solidFill>
          <a:latin typeface="Verdana" pitchFamily="34" charset="0"/>
          <a:ea typeface="宋体" pitchFamily="2" charset="-122"/>
        </a:defRPr>
      </a:lvl8pPr>
      <a:lvl9pPr marL="1828800" algn="l" rtl="0" fontAlgn="base">
        <a:spcBef>
          <a:spcPct val="0"/>
        </a:spcBef>
        <a:spcAft>
          <a:spcPct val="0"/>
        </a:spcAft>
        <a:defRPr sz="40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5.tmp"/><Relationship Id="rId5" Type="http://schemas.openxmlformats.org/officeDocument/2006/relationships/image" Target="../media/image4.emf"/><Relationship Id="rId4" Type="http://schemas.openxmlformats.org/officeDocument/2006/relationships/oleObject" Target="../embeddings/oleObject3.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10.vml"/><Relationship Id="rId5" Type="http://schemas.openxmlformats.org/officeDocument/2006/relationships/image" Target="../media/image14.emf"/><Relationship Id="rId4"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tiff"/><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17.emf"/><Relationship Id="rId5" Type="http://schemas.openxmlformats.org/officeDocument/2006/relationships/oleObject" Target="../embeddings/oleObject12.bin"/><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tm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tmp"/><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tmp"/><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13.xml"/><Relationship Id="rId6" Type="http://schemas.openxmlformats.org/officeDocument/2006/relationships/image" Target="../media/image32.tmp"/><Relationship Id="rId5" Type="http://schemas.openxmlformats.org/officeDocument/2006/relationships/image" Target="../media/image31.tmp"/><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6.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9.png"/><Relationship Id="rId5" Type="http://schemas.openxmlformats.org/officeDocument/2006/relationships/image" Target="../media/image8.w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10.jpeg"/><Relationship Id="rId5" Type="http://schemas.openxmlformats.org/officeDocument/2006/relationships/image" Target="../media/image9.w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11.emf"/><Relationship Id="rId5" Type="http://schemas.openxmlformats.org/officeDocument/2006/relationships/package" Target="../embeddings/Microsoft_Visio___11111111111111.vsdx"/><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7.xml"/><Relationship Id="rId1" Type="http://schemas.openxmlformats.org/officeDocument/2006/relationships/vmlDrawing" Target="../drawings/vmlDrawing8.v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13.emf"/><Relationship Id="rId5" Type="http://schemas.openxmlformats.org/officeDocument/2006/relationships/package" Target="../embeddings/Microsoft_Visio___222222222222.vsdx"/><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1846874"/>
            <a:ext cx="9144000" cy="1831508"/>
          </a:xfrm>
          <a:solidFill>
            <a:srgbClr val="0070C0">
              <a:alpha val="76000"/>
            </a:srgbClr>
          </a:solidFill>
          <a:ln>
            <a:noFill/>
          </a:ln>
        </p:spPr>
        <p:txBody>
          <a:bodyPr anchor="ctr" anchorCtr="0">
            <a:noAutofit/>
          </a:bodyPr>
          <a:lstStyle/>
          <a:p>
            <a:pPr>
              <a:lnSpc>
                <a:spcPct val="150000"/>
              </a:lnSpc>
            </a:pPr>
            <a:r>
              <a:rPr lang="en-US" altLang="zh-CN" sz="3200" dirty="0" smtClean="0">
                <a:latin typeface="Cambria" panose="02040503050406030204" pitchFamily="18" charset="0"/>
              </a:rPr>
              <a:t>Experimental measurements  and model studies on scattering properties </a:t>
            </a:r>
            <a:r>
              <a:rPr lang="en-US" altLang="zh-CN" sz="3200" dirty="0">
                <a:latin typeface="Cambria" panose="02040503050406030204" pitchFamily="18" charset="0"/>
              </a:rPr>
              <a:t>of </a:t>
            </a:r>
            <a:r>
              <a:rPr lang="en-US" altLang="zh-CN" sz="3200" dirty="0" smtClean="0">
                <a:latin typeface="Cambria" panose="02040503050406030204" pitchFamily="18" charset="0"/>
              </a:rPr>
              <a:t>smoke particles</a:t>
            </a:r>
            <a:endParaRPr lang="zh-CN" altLang="en-US" sz="3200" dirty="0">
              <a:latin typeface="Cambria" panose="02040503050406030204" pitchFamily="18" charset="0"/>
            </a:endParaRPr>
          </a:p>
        </p:txBody>
      </p:sp>
      <p:sp>
        <p:nvSpPr>
          <p:cNvPr id="3" name="副标题 2"/>
          <p:cNvSpPr>
            <a:spLocks noGrp="1"/>
          </p:cNvSpPr>
          <p:nvPr>
            <p:ph type="subTitle" idx="1"/>
          </p:nvPr>
        </p:nvSpPr>
        <p:spPr>
          <a:xfrm>
            <a:off x="900684" y="4681759"/>
            <a:ext cx="7342632" cy="1655762"/>
          </a:xfrm>
        </p:spPr>
        <p:txBody>
          <a:bodyPr/>
          <a:lstStyle/>
          <a:p>
            <a:r>
              <a:rPr lang="en-US" altLang="zh-CN" b="1" dirty="0" err="1" smtClean="0">
                <a:latin typeface="Cambria" panose="02040503050406030204" pitchFamily="18" charset="0"/>
              </a:rPr>
              <a:t>Qixing</a:t>
            </a:r>
            <a:r>
              <a:rPr lang="en-US" altLang="zh-CN" b="1" dirty="0" smtClean="0">
                <a:latin typeface="Cambria" panose="02040503050406030204" pitchFamily="18" charset="0"/>
              </a:rPr>
              <a:t> </a:t>
            </a:r>
            <a:r>
              <a:rPr lang="en-US" altLang="zh-CN" b="1" dirty="0" smtClean="0">
                <a:latin typeface="Cambria" panose="02040503050406030204" pitchFamily="18" charset="0"/>
              </a:rPr>
              <a:t>Zhang, Feng Wang, </a:t>
            </a:r>
            <a:r>
              <a:rPr lang="en-US" altLang="zh-CN" b="1" dirty="0" err="1" smtClean="0">
                <a:solidFill>
                  <a:srgbClr val="FF0000"/>
                </a:solidFill>
                <a:latin typeface="Cambria" panose="02040503050406030204" pitchFamily="18" charset="0"/>
              </a:rPr>
              <a:t>Jie</a:t>
            </a:r>
            <a:r>
              <a:rPr lang="en-US" altLang="zh-CN" b="1" dirty="0" smtClean="0">
                <a:solidFill>
                  <a:srgbClr val="FF0000"/>
                </a:solidFill>
                <a:latin typeface="Cambria" panose="02040503050406030204" pitchFamily="18" charset="0"/>
              </a:rPr>
              <a:t> Luo</a:t>
            </a:r>
            <a:endParaRPr lang="en-US" altLang="zh-CN" b="1" dirty="0" smtClean="0">
              <a:solidFill>
                <a:srgbClr val="FF0000"/>
              </a:solidFill>
              <a:latin typeface="Cambria" panose="02040503050406030204" pitchFamily="18" charset="0"/>
            </a:endParaRPr>
          </a:p>
          <a:p>
            <a:r>
              <a:rPr lang="en-US" altLang="zh-CN" sz="1800" dirty="0" smtClean="0">
                <a:latin typeface="Cambria" panose="02040503050406030204" pitchFamily="18" charset="0"/>
              </a:rPr>
              <a:t>State Key Laboratory of Fire Science, University of Science &amp; Technology of China, PR China</a:t>
            </a:r>
          </a:p>
        </p:txBody>
      </p:sp>
      <p:cxnSp>
        <p:nvCxnSpPr>
          <p:cNvPr id="8" name="直接连接符 7"/>
          <p:cNvCxnSpPr/>
          <p:nvPr/>
        </p:nvCxnSpPr>
        <p:spPr>
          <a:xfrm>
            <a:off x="685800" y="923544"/>
            <a:ext cx="7644384" cy="9144"/>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7" name="对象 6"/>
          <p:cNvGraphicFramePr>
            <a:graphicFrameLocks noChangeAspect="1"/>
          </p:cNvGraphicFramePr>
          <p:nvPr>
            <p:extLst>
              <p:ext uri="{D42A27DB-BD31-4B8C-83A1-F6EECF244321}">
                <p14:modId xmlns:p14="http://schemas.microsoft.com/office/powerpoint/2010/main" val="206498472"/>
              </p:ext>
            </p:extLst>
          </p:nvPr>
        </p:nvGraphicFramePr>
        <p:xfrm>
          <a:off x="8174037" y="4404"/>
          <a:ext cx="969963" cy="930275"/>
        </p:xfrm>
        <a:graphic>
          <a:graphicData uri="http://schemas.openxmlformats.org/presentationml/2006/ole">
            <mc:AlternateContent xmlns:mc="http://schemas.openxmlformats.org/markup-compatibility/2006">
              <mc:Choice xmlns:v="urn:schemas-microsoft-com:vml" Requires="v">
                <p:oleObj spid="_x0000_s2245" r:id="rId4" imgW="970632" imgH="929553" progId="">
                  <p:embed/>
                </p:oleObj>
              </mc:Choice>
              <mc:Fallback>
                <p:oleObj r:id="rId4" imgW="970632" imgH="929553" progId="">
                  <p:embed/>
                  <p:pic>
                    <p:nvPicPr>
                      <p:cNvPr id="0" name=""/>
                      <p:cNvPicPr/>
                      <p:nvPr/>
                    </p:nvPicPr>
                    <p:blipFill>
                      <a:blip r:embed="rId5"/>
                      <a:stretch>
                        <a:fillRect/>
                      </a:stretch>
                    </p:blipFill>
                    <p:spPr>
                      <a:xfrm>
                        <a:off x="8174037" y="4404"/>
                        <a:ext cx="969963" cy="930275"/>
                      </a:xfrm>
                      <a:prstGeom prst="rect">
                        <a:avLst/>
                      </a:prstGeom>
                    </p:spPr>
                  </p:pic>
                </p:oleObj>
              </mc:Fallback>
            </mc:AlternateContent>
          </a:graphicData>
        </a:graphic>
      </p:graphicFrame>
      <p:pic>
        <p:nvPicPr>
          <p:cNvPr id="5" name="图片 4"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96" y="59131"/>
            <a:ext cx="4448796" cy="857370"/>
          </a:xfrm>
          <a:prstGeom prst="rect">
            <a:avLst/>
          </a:prstGeom>
        </p:spPr>
      </p:pic>
    </p:spTree>
    <p:extLst>
      <p:ext uri="{BB962C8B-B14F-4D97-AF65-F5344CB8AC3E}">
        <p14:creationId xmlns:p14="http://schemas.microsoft.com/office/powerpoint/2010/main" val="23120144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88523" y="42863"/>
            <a:ext cx="7667925" cy="706945"/>
          </a:xfrm>
        </p:spPr>
        <p:txBody>
          <a:bodyPr/>
          <a:lstStyle/>
          <a:p>
            <a:r>
              <a:rPr lang="en-US" altLang="zh-CN" sz="3600" dirty="0"/>
              <a:t>Experimental measurement</a:t>
            </a:r>
            <a:endParaRPr lang="zh-CN" altLang="en-US" sz="3600" dirty="0">
              <a:solidFill>
                <a:srgbClr val="C00000"/>
              </a:solidFill>
              <a:latin typeface="Cambria" panose="02040503050406030204" pitchFamily="18" charset="0"/>
            </a:endParaRPr>
          </a:p>
        </p:txBody>
      </p:sp>
      <p:sp>
        <p:nvSpPr>
          <p:cNvPr id="8" name="矩形 7"/>
          <p:cNvSpPr/>
          <p:nvPr/>
        </p:nvSpPr>
        <p:spPr>
          <a:xfrm>
            <a:off x="314231" y="1172902"/>
            <a:ext cx="8707582" cy="830997"/>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400" dirty="0" smtClean="0"/>
              <a:t>The </a:t>
            </a:r>
            <a:r>
              <a:rPr lang="en-US" altLang="zh-CN" sz="2400" dirty="0"/>
              <a:t>retrieval of the size distribution and refractive index of spherical particles</a:t>
            </a:r>
          </a:p>
        </p:txBody>
      </p:sp>
      <p:sp>
        <p:nvSpPr>
          <p:cNvPr id="5" name="Rectangle 2"/>
          <p:cNvSpPr>
            <a:spLocks noChangeArrowheads="1"/>
          </p:cNvSpPr>
          <p:nvPr/>
        </p:nvSpPr>
        <p:spPr bwMode="auto">
          <a:xfrm>
            <a:off x="1101685" y="1961002"/>
            <a:ext cx="117497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958465" y="2221414"/>
            <a:ext cx="101722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251345615"/>
              </p:ext>
            </p:extLst>
          </p:nvPr>
        </p:nvGraphicFramePr>
        <p:xfrm>
          <a:off x="823261" y="2221414"/>
          <a:ext cx="7689522" cy="3978260"/>
        </p:xfrm>
        <a:graphic>
          <a:graphicData uri="http://schemas.openxmlformats.org/presentationml/2006/ole">
            <mc:AlternateContent xmlns:mc="http://schemas.openxmlformats.org/markup-compatibility/2006">
              <mc:Choice xmlns:v="urn:schemas-microsoft-com:vml" Requires="v">
                <p:oleObj spid="_x0000_s9293" name="Visio" r:id="rId4" imgW="7600807" imgH="3925348" progId="Visio.Drawing.11">
                  <p:embed/>
                </p:oleObj>
              </mc:Choice>
              <mc:Fallback>
                <p:oleObj name="Visio" r:id="rId4" imgW="7600807" imgH="3925348"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61" y="2221414"/>
                        <a:ext cx="7689522" cy="3978260"/>
                      </a:xfrm>
                      <a:prstGeom prst="rect">
                        <a:avLst/>
                      </a:prstGeom>
                      <a:noFill/>
                    </p:spPr>
                  </p:pic>
                </p:oleObj>
              </mc:Fallback>
            </mc:AlternateContent>
          </a:graphicData>
        </a:graphic>
      </p:graphicFrame>
    </p:spTree>
    <p:extLst>
      <p:ext uri="{BB962C8B-B14F-4D97-AF65-F5344CB8AC3E}">
        <p14:creationId xmlns:p14="http://schemas.microsoft.com/office/powerpoint/2010/main" val="110298058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rgbClr val="000000"/>
                </a:solidFill>
              </a:rPr>
              <a:t>Model study</a:t>
            </a:r>
            <a:endParaRPr lang="zh-CN" altLang="en-US" dirty="0"/>
          </a:p>
        </p:txBody>
      </p:sp>
      <p:sp>
        <p:nvSpPr>
          <p:cNvPr id="4" name="Rectangle 6"/>
          <p:cNvSpPr txBox="1">
            <a:spLocks noChangeArrowheads="1"/>
          </p:cNvSpPr>
          <p:nvPr/>
        </p:nvSpPr>
        <p:spPr bwMode="auto">
          <a:xfrm>
            <a:off x="573844" y="1817290"/>
            <a:ext cx="431323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r>
              <a:rPr lang="en-US" altLang="zh-CN" sz="2800" kern="0" dirty="0" smtClean="0">
                <a:latin typeface="Cambria" panose="02040503050406030204" pitchFamily="18" charset="0"/>
                <a:ea typeface="宋体" panose="02010600030101010101" pitchFamily="2" charset="-122"/>
              </a:rPr>
              <a:t>Smoldering fire (cotton)</a:t>
            </a:r>
            <a:endParaRPr lang="en-US" altLang="zh-CN" sz="2800" kern="0" dirty="0">
              <a:latin typeface="Cambria" panose="02040503050406030204" pitchFamily="18" charset="0"/>
              <a:ea typeface="宋体" panose="02010600030101010101" pitchFamily="2" charset="-122"/>
            </a:endParaRPr>
          </a:p>
        </p:txBody>
      </p:sp>
      <p:sp>
        <p:nvSpPr>
          <p:cNvPr id="5" name="Rectangle 7"/>
          <p:cNvSpPr txBox="1">
            <a:spLocks noChangeArrowheads="1"/>
          </p:cNvSpPr>
          <p:nvPr/>
        </p:nvSpPr>
        <p:spPr>
          <a:xfrm>
            <a:off x="5401648" y="1783223"/>
            <a:ext cx="3810000" cy="4114800"/>
          </a:xfrm>
          <a:prstGeom prst="rect">
            <a:avLst/>
          </a:prstGeom>
        </p:spPr>
        <p:txBody>
          <a:bodyPr/>
          <a:lst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r>
              <a:rPr lang="en-US" altLang="zh-CN" sz="2800" kern="0" dirty="0" smtClean="0">
                <a:latin typeface="Cambria" panose="02040503050406030204" pitchFamily="18" charset="0"/>
                <a:ea typeface="宋体" panose="02010600030101010101" pitchFamily="2" charset="-122"/>
              </a:rPr>
              <a:t>Flaming fire  (n-heptane)</a:t>
            </a:r>
            <a:endParaRPr lang="en-US" altLang="zh-CN" sz="2800" kern="0" dirty="0">
              <a:latin typeface="Cambria" panose="02040503050406030204" pitchFamily="18" charset="0"/>
              <a:ea typeface="宋体" panose="02010600030101010101" pitchFamily="2" charset="-122"/>
            </a:endParaRPr>
          </a:p>
        </p:txBody>
      </p:sp>
      <p:sp>
        <p:nvSpPr>
          <p:cNvPr id="9" name="矩形 8"/>
          <p:cNvSpPr/>
          <p:nvPr/>
        </p:nvSpPr>
        <p:spPr>
          <a:xfrm>
            <a:off x="249131" y="1120639"/>
            <a:ext cx="8707582" cy="461665"/>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400" dirty="0">
                <a:ea typeface="宋体" panose="02010600030101010101" pitchFamily="2" charset="-122"/>
              </a:rPr>
              <a:t>Image of smoke particulates</a:t>
            </a:r>
            <a:endParaRPr lang="en-US" altLang="zh-CN" sz="2400" dirty="0"/>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49131" y="2931415"/>
            <a:ext cx="4246378" cy="3000675"/>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0222" y="2931415"/>
            <a:ext cx="4066713" cy="2956312"/>
          </a:xfrm>
          <a:prstGeom prst="rect">
            <a:avLst/>
          </a:prstGeom>
        </p:spPr>
      </p:pic>
    </p:spTree>
    <p:extLst>
      <p:ext uri="{BB962C8B-B14F-4D97-AF65-F5344CB8AC3E}">
        <p14:creationId xmlns:p14="http://schemas.microsoft.com/office/powerpoint/2010/main" val="46381532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88523" y="42863"/>
            <a:ext cx="7667925" cy="706945"/>
          </a:xfrm>
        </p:spPr>
        <p:txBody>
          <a:bodyPr/>
          <a:lstStyle/>
          <a:p>
            <a:r>
              <a:rPr lang="en-US" altLang="zh-CN" sz="3600" dirty="0" smtClean="0"/>
              <a:t>Model study</a:t>
            </a:r>
            <a:endParaRPr lang="zh-CN" altLang="en-US" sz="3600" dirty="0">
              <a:solidFill>
                <a:srgbClr val="C00000"/>
              </a:solidFill>
              <a:latin typeface="Cambria" panose="02040503050406030204" pitchFamily="18" charset="0"/>
            </a:endParaRPr>
          </a:p>
        </p:txBody>
      </p:sp>
      <p:sp>
        <p:nvSpPr>
          <p:cNvPr id="2" name="Rectangle 2"/>
          <p:cNvSpPr>
            <a:spLocks noChangeArrowheads="1"/>
          </p:cNvSpPr>
          <p:nvPr/>
        </p:nvSpPr>
        <p:spPr bwMode="auto">
          <a:xfrm>
            <a:off x="1266937" y="2224236"/>
            <a:ext cx="101722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249131" y="1120639"/>
            <a:ext cx="8707582" cy="461665"/>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400" dirty="0" smtClean="0"/>
              <a:t>Fractal model </a:t>
            </a:r>
            <a:endParaRPr lang="en-US" altLang="zh-CN" sz="2400" dirty="0"/>
          </a:p>
        </p:txBody>
      </p:sp>
      <p:pic>
        <p:nvPicPr>
          <p:cNvPr id="3" name="图片 2"/>
          <p:cNvPicPr>
            <a:picLocks noChangeAspect="1"/>
          </p:cNvPicPr>
          <p:nvPr/>
        </p:nvPicPr>
        <p:blipFill>
          <a:blip r:embed="rId4"/>
          <a:stretch>
            <a:fillRect/>
          </a:stretch>
        </p:blipFill>
        <p:spPr>
          <a:xfrm>
            <a:off x="421684" y="1628803"/>
            <a:ext cx="8362475" cy="3591018"/>
          </a:xfrm>
          <a:prstGeom prst="rect">
            <a:avLst/>
          </a:prstGeom>
        </p:spPr>
      </p:pic>
      <p:sp>
        <p:nvSpPr>
          <p:cNvPr id="11" name="AutoShape 6"/>
          <p:cNvSpPr>
            <a:spLocks noChangeArrowheads="1"/>
          </p:cNvSpPr>
          <p:nvPr/>
        </p:nvSpPr>
        <p:spPr bwMode="auto">
          <a:xfrm>
            <a:off x="4465945" y="3381323"/>
            <a:ext cx="700967" cy="580578"/>
          </a:xfrm>
          <a:prstGeom prst="rightArrow">
            <a:avLst>
              <a:gd name="adj1" fmla="val 50000"/>
              <a:gd name="adj2" fmla="val 29826"/>
            </a:avLst>
          </a:prstGeom>
          <a:solidFill>
            <a:schemeClr val="tx1">
              <a:lumMod val="50000"/>
              <a:lumOff val="50000"/>
            </a:schemeClr>
          </a:solidFill>
          <a:ln w="9525" algn="ctr">
            <a:solidFill>
              <a:schemeClr val="tx1"/>
            </a:solidFill>
            <a:miter lim="800000"/>
            <a:headEnd/>
            <a:tailEnd/>
          </a:ln>
          <a:effectLst/>
        </p:spPr>
        <p:txBody>
          <a:bodyPr wrap="none" anchor="ctr"/>
          <a:lstStyle/>
          <a:p>
            <a:endParaRPr lang="zh-CN" altLang="en-US"/>
          </a:p>
        </p:txBody>
      </p:sp>
      <p:graphicFrame>
        <p:nvGraphicFramePr>
          <p:cNvPr id="12" name="Object 8"/>
          <p:cNvGraphicFramePr>
            <a:graphicFrameLocks noGrp="1" noChangeAspect="1"/>
          </p:cNvGraphicFramePr>
          <p:nvPr>
            <p:ph idx="1"/>
            <p:extLst>
              <p:ext uri="{D42A27DB-BD31-4B8C-83A1-F6EECF244321}">
                <p14:modId xmlns:p14="http://schemas.microsoft.com/office/powerpoint/2010/main" val="3030791029"/>
              </p:ext>
            </p:extLst>
          </p:nvPr>
        </p:nvGraphicFramePr>
        <p:xfrm>
          <a:off x="2603866" y="5185808"/>
          <a:ext cx="2717281" cy="1393202"/>
        </p:xfrm>
        <a:graphic>
          <a:graphicData uri="http://schemas.openxmlformats.org/presentationml/2006/ole">
            <mc:AlternateContent xmlns:mc="http://schemas.openxmlformats.org/markup-compatibility/2006">
              <mc:Choice xmlns:v="urn:schemas-microsoft-com:vml" Requires="v">
                <p:oleObj spid="_x0000_s14410" name="公式" r:id="rId5" imgW="990360" imgH="507960" progId="Equation.3">
                  <p:embed/>
                </p:oleObj>
              </mc:Choice>
              <mc:Fallback>
                <p:oleObj name="公式" r:id="rId5" imgW="99036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3866" y="5185808"/>
                        <a:ext cx="2717281" cy="1393202"/>
                      </a:xfrm>
                      <a:prstGeom prst="rect">
                        <a:avLst/>
                      </a:prstGeom>
                      <a:noFill/>
                      <a:ln>
                        <a:noFill/>
                      </a:ln>
                      <a:effectLst/>
                    </p:spPr>
                  </p:pic>
                </p:oleObj>
              </mc:Fallback>
            </mc:AlternateContent>
          </a:graphicData>
        </a:graphic>
      </p:graphicFrame>
      <p:sp>
        <p:nvSpPr>
          <p:cNvPr id="6" name="矩形 5"/>
          <p:cNvSpPr/>
          <p:nvPr/>
        </p:nvSpPr>
        <p:spPr>
          <a:xfrm>
            <a:off x="936001" y="5081654"/>
            <a:ext cx="1587294" cy="369332"/>
          </a:xfrm>
          <a:prstGeom prst="rect">
            <a:avLst/>
          </a:prstGeom>
        </p:spPr>
        <p:txBody>
          <a:bodyPr wrap="none">
            <a:spAutoFit/>
          </a:bodyPr>
          <a:lstStyle/>
          <a:p>
            <a:r>
              <a:rPr lang="en-US" altLang="zh-CN" dirty="0"/>
              <a:t>SEM Image </a:t>
            </a:r>
            <a:endParaRPr lang="zh-CN" altLang="en-US" dirty="0"/>
          </a:p>
        </p:txBody>
      </p:sp>
      <p:sp>
        <p:nvSpPr>
          <p:cNvPr id="18" name="矩形 17"/>
          <p:cNvSpPr/>
          <p:nvPr/>
        </p:nvSpPr>
        <p:spPr>
          <a:xfrm>
            <a:off x="6353058" y="5327246"/>
            <a:ext cx="1918282" cy="369332"/>
          </a:xfrm>
          <a:prstGeom prst="rect">
            <a:avLst/>
          </a:prstGeom>
        </p:spPr>
        <p:txBody>
          <a:bodyPr wrap="none">
            <a:spAutoFit/>
          </a:bodyPr>
          <a:lstStyle/>
          <a:p>
            <a:r>
              <a:rPr lang="en-US" altLang="zh-CN" dirty="0" smtClean="0"/>
              <a:t>Fractal  model </a:t>
            </a:r>
            <a:endParaRPr lang="zh-CN" altLang="en-US" dirty="0"/>
          </a:p>
        </p:txBody>
      </p:sp>
    </p:spTree>
    <p:extLst>
      <p:ext uri="{BB962C8B-B14F-4D97-AF65-F5344CB8AC3E}">
        <p14:creationId xmlns:p14="http://schemas.microsoft.com/office/powerpoint/2010/main" val="68814408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solidFill>
                  <a:srgbClr val="000000"/>
                </a:solidFill>
              </a:rPr>
              <a:t>Model study</a:t>
            </a:r>
            <a:endParaRPr lang="zh-CN" altLang="en-US" dirty="0"/>
          </a:p>
        </p:txBody>
      </p:sp>
      <p:sp>
        <p:nvSpPr>
          <p:cNvPr id="4" name="矩形 3"/>
          <p:cNvSpPr/>
          <p:nvPr/>
        </p:nvSpPr>
        <p:spPr>
          <a:xfrm>
            <a:off x="249131" y="1120639"/>
            <a:ext cx="8707582" cy="461665"/>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400" dirty="0" smtClean="0"/>
              <a:t>ellipsoid model</a:t>
            </a:r>
            <a:endParaRPr lang="en-US" altLang="zh-CN" sz="2400" dirty="0"/>
          </a:p>
        </p:txBody>
      </p:sp>
      <p:pic>
        <p:nvPicPr>
          <p:cNvPr id="5" name="图片 4"/>
          <p:cNvPicPr>
            <a:picLocks noChangeAspect="1"/>
          </p:cNvPicPr>
          <p:nvPr/>
        </p:nvPicPr>
        <p:blipFill>
          <a:blip r:embed="rId3"/>
          <a:stretch>
            <a:fillRect/>
          </a:stretch>
        </p:blipFill>
        <p:spPr>
          <a:xfrm>
            <a:off x="925513" y="1803334"/>
            <a:ext cx="7056835" cy="2940348"/>
          </a:xfrm>
          <a:prstGeom prst="rect">
            <a:avLst/>
          </a:prstGeom>
        </p:spPr>
      </p:pic>
      <p:sp>
        <p:nvSpPr>
          <p:cNvPr id="6" name="矩形 5"/>
          <p:cNvSpPr/>
          <p:nvPr/>
        </p:nvSpPr>
        <p:spPr>
          <a:xfrm>
            <a:off x="1675946" y="5015823"/>
            <a:ext cx="1587294" cy="369332"/>
          </a:xfrm>
          <a:prstGeom prst="rect">
            <a:avLst/>
          </a:prstGeom>
        </p:spPr>
        <p:txBody>
          <a:bodyPr wrap="none">
            <a:spAutoFit/>
          </a:bodyPr>
          <a:lstStyle/>
          <a:p>
            <a:r>
              <a:rPr lang="en-US" altLang="zh-CN" dirty="0"/>
              <a:t>SEM Image </a:t>
            </a:r>
            <a:endParaRPr lang="zh-CN" altLang="en-US" dirty="0"/>
          </a:p>
        </p:txBody>
      </p:sp>
      <p:sp>
        <p:nvSpPr>
          <p:cNvPr id="7" name="矩形 6"/>
          <p:cNvSpPr/>
          <p:nvPr/>
        </p:nvSpPr>
        <p:spPr>
          <a:xfrm>
            <a:off x="5221099" y="5015823"/>
            <a:ext cx="1927131" cy="369332"/>
          </a:xfrm>
          <a:prstGeom prst="rect">
            <a:avLst/>
          </a:prstGeom>
        </p:spPr>
        <p:txBody>
          <a:bodyPr wrap="none">
            <a:spAutoFit/>
          </a:bodyPr>
          <a:lstStyle/>
          <a:p>
            <a:r>
              <a:rPr lang="en-US" altLang="zh-CN" dirty="0" smtClean="0"/>
              <a:t>Ellipsoid model</a:t>
            </a:r>
            <a:endParaRPr lang="zh-CN" altLang="en-US" dirty="0"/>
          </a:p>
        </p:txBody>
      </p:sp>
    </p:spTree>
    <p:extLst>
      <p:ext uri="{BB962C8B-B14F-4D97-AF65-F5344CB8AC3E}">
        <p14:creationId xmlns:p14="http://schemas.microsoft.com/office/powerpoint/2010/main" val="2992326603"/>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solidFill>
                  <a:srgbClr val="000000"/>
                </a:solidFill>
              </a:rPr>
              <a:t>Model study</a:t>
            </a:r>
            <a:endParaRPr lang="zh-CN" altLang="en-US" dirty="0"/>
          </a:p>
        </p:txBody>
      </p:sp>
      <p:sp>
        <p:nvSpPr>
          <p:cNvPr id="4" name="矩形 3"/>
          <p:cNvSpPr/>
          <p:nvPr/>
        </p:nvSpPr>
        <p:spPr>
          <a:xfrm>
            <a:off x="249131" y="1120639"/>
            <a:ext cx="8707582" cy="830997"/>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400" dirty="0" smtClean="0"/>
              <a:t>Study on optical properties of soot particles mixed with non-absorbing materials</a:t>
            </a:r>
            <a:endParaRPr lang="en-US" altLang="zh-CN" sz="2400" dirty="0"/>
          </a:p>
        </p:txBody>
      </p:sp>
      <p:sp>
        <p:nvSpPr>
          <p:cNvPr id="3" name="Rectangle 2"/>
          <p:cNvSpPr>
            <a:spLocks noChangeArrowheads="1"/>
          </p:cNvSpPr>
          <p:nvPr/>
        </p:nvSpPr>
        <p:spPr bwMode="auto">
          <a:xfrm>
            <a:off x="925417" y="2368626"/>
            <a:ext cx="106573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p:cNvSpPr txBox="1"/>
          <p:nvPr/>
        </p:nvSpPr>
        <p:spPr>
          <a:xfrm>
            <a:off x="468313" y="2163354"/>
            <a:ext cx="7645706" cy="707886"/>
          </a:xfrm>
          <a:prstGeom prst="rect">
            <a:avLst/>
          </a:prstGeom>
          <a:noFill/>
        </p:spPr>
        <p:txBody>
          <a:bodyPr wrap="square" rtlCol="0">
            <a:spAutoFit/>
          </a:bodyPr>
          <a:lstStyle/>
          <a:p>
            <a:r>
              <a:rPr lang="en-US" altLang="zh-CN" sz="2000" dirty="0" smtClean="0"/>
              <a:t>Soot particles thinly coated with </a:t>
            </a:r>
            <a:r>
              <a:rPr lang="en-US" altLang="zh-CN" sz="2000" dirty="0"/>
              <a:t>non-absorbing </a:t>
            </a:r>
            <a:r>
              <a:rPr lang="en-US" altLang="zh-CN" sz="2000" dirty="0" smtClean="0"/>
              <a:t>aerosols are simulated with acentric monomers model</a:t>
            </a:r>
            <a:endParaRPr lang="zh-CN" altLang="en-US" sz="2000"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31" y="3007299"/>
            <a:ext cx="4810724" cy="1971333"/>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855" y="3076512"/>
            <a:ext cx="3707358" cy="3018226"/>
          </a:xfrm>
          <a:prstGeom prst="rect">
            <a:avLst/>
          </a:prstGeom>
        </p:spPr>
      </p:pic>
      <p:pic>
        <p:nvPicPr>
          <p:cNvPr id="8" name="图片 7" descr="C:\Users\USER\Desktop\绘图.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3845" y="5002693"/>
            <a:ext cx="1661297" cy="1690402"/>
          </a:xfrm>
          <a:prstGeom prst="rect">
            <a:avLst/>
          </a:prstGeom>
          <a:noFill/>
          <a:ln>
            <a:noFill/>
          </a:ln>
        </p:spPr>
      </p:pic>
    </p:spTree>
    <p:extLst>
      <p:ext uri="{BB962C8B-B14F-4D97-AF65-F5344CB8AC3E}">
        <p14:creationId xmlns:p14="http://schemas.microsoft.com/office/powerpoint/2010/main" val="116472695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rgbClr val="000000"/>
                </a:solidFill>
              </a:rPr>
              <a:t>Model study</a:t>
            </a:r>
            <a:endParaRPr lang="zh-CN" altLang="en-US" dirty="0"/>
          </a:p>
        </p:txBody>
      </p:sp>
      <p:sp>
        <p:nvSpPr>
          <p:cNvPr id="4" name="内容占位符 3"/>
          <p:cNvSpPr>
            <a:spLocks noGrp="1"/>
          </p:cNvSpPr>
          <p:nvPr>
            <p:ph idx="1"/>
          </p:nvPr>
        </p:nvSpPr>
        <p:spPr>
          <a:xfrm>
            <a:off x="699521" y="1306967"/>
            <a:ext cx="8001000" cy="954107"/>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800" dirty="0" smtClean="0">
                <a:latin typeface="Cambria" panose="02040503050406030204" pitchFamily="18" charset="0"/>
              </a:rPr>
              <a:t>The reason of  modeling soot particles with acentric monomers model </a:t>
            </a:r>
            <a:endParaRPr lang="en-US" altLang="zh-CN" sz="2800" dirty="0">
              <a:latin typeface="Cambria" panose="02040503050406030204" pitchFamily="18" charset="0"/>
            </a:endParaRPr>
          </a:p>
        </p:txBody>
      </p:sp>
      <p:sp>
        <p:nvSpPr>
          <p:cNvPr id="5" name="文本框 4"/>
          <p:cNvSpPr txBox="1"/>
          <p:nvPr/>
        </p:nvSpPr>
        <p:spPr>
          <a:xfrm>
            <a:off x="468313" y="2416628"/>
            <a:ext cx="8463416" cy="3046988"/>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smtClean="0">
                <a:latin typeface="Cambria" panose="02040503050406030204" pitchFamily="18" charset="0"/>
              </a:rPr>
              <a:t>In some cases, soot particles are thinly coated, which with nearly core-shell spherical monomers.</a:t>
            </a:r>
          </a:p>
          <a:p>
            <a:pPr marL="285750" indent="-285750">
              <a:buFont typeface="Arial" panose="020B0604020202020204" pitchFamily="34" charset="0"/>
              <a:buChar char="•"/>
            </a:pPr>
            <a:r>
              <a:rPr lang="en-US" altLang="zh-CN" sz="2400" dirty="0">
                <a:latin typeface="Cambria" panose="02040503050406030204" pitchFamily="18" charset="0"/>
              </a:rPr>
              <a:t>Even though previous studies  has proposed more complex DDA model about this </a:t>
            </a:r>
            <a:r>
              <a:rPr lang="en-US" altLang="zh-CN" sz="2400" dirty="0" smtClean="0">
                <a:latin typeface="Cambria" panose="02040503050406030204" pitchFamily="18" charset="0"/>
              </a:rPr>
              <a:t>shape, but the coatings is difficult to control, so it is difficult to understand how the coatings influence the optical properties.</a:t>
            </a:r>
          </a:p>
          <a:p>
            <a:pPr marL="285750" indent="-285750">
              <a:buFont typeface="Arial" panose="020B0604020202020204" pitchFamily="34" charset="0"/>
              <a:buChar char="•"/>
            </a:pPr>
            <a:r>
              <a:rPr lang="en-US" altLang="zh-CN" sz="2400" dirty="0" smtClean="0">
                <a:latin typeface="Cambria" panose="02040503050406030204" pitchFamily="18" charset="0"/>
              </a:rPr>
              <a:t>The concentric monomers model is simple, but the coatings are not random.</a:t>
            </a:r>
          </a:p>
        </p:txBody>
      </p:sp>
    </p:spTree>
    <p:extLst>
      <p:ext uri="{BB962C8B-B14F-4D97-AF65-F5344CB8AC3E}">
        <p14:creationId xmlns:p14="http://schemas.microsoft.com/office/powerpoint/2010/main" val="2638742761"/>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rgbClr val="000000"/>
                </a:solidFill>
              </a:rPr>
              <a:t>Model study</a:t>
            </a:r>
            <a:endParaRPr lang="zh-CN" altLang="en-US" dirty="0"/>
          </a:p>
        </p:txBody>
      </p:sp>
      <p:pic>
        <p:nvPicPr>
          <p:cNvPr id="4" name="内容占位符 3"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474" y="1605076"/>
            <a:ext cx="5122081" cy="5239559"/>
          </a:xfrm>
        </p:spPr>
      </p:pic>
      <p:sp>
        <p:nvSpPr>
          <p:cNvPr id="5" name="矩形 4"/>
          <p:cNvSpPr/>
          <p:nvPr/>
        </p:nvSpPr>
        <p:spPr>
          <a:xfrm>
            <a:off x="216474" y="932565"/>
            <a:ext cx="8707582" cy="769441"/>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400" dirty="0"/>
              <a:t> </a:t>
            </a:r>
            <a:r>
              <a:rPr lang="en-US" altLang="zh-CN" sz="2000" dirty="0" smtClean="0"/>
              <a:t>Scattering </a:t>
            </a:r>
            <a:r>
              <a:rPr lang="en-US" altLang="zh-CN" sz="2000" dirty="0"/>
              <a:t>matrices using </a:t>
            </a:r>
            <a:r>
              <a:rPr lang="en-US" altLang="zh-CN" sz="2000" dirty="0" smtClean="0"/>
              <a:t>concentric core-shell </a:t>
            </a:r>
            <a:r>
              <a:rPr lang="en-US" altLang="zh-CN" sz="2000" dirty="0"/>
              <a:t>model, which are randomly averaged for each 10 calculations </a:t>
            </a:r>
          </a:p>
        </p:txBody>
      </p:sp>
      <p:sp>
        <p:nvSpPr>
          <p:cNvPr id="6" name="文本框 5"/>
          <p:cNvSpPr txBox="1"/>
          <p:nvPr/>
        </p:nvSpPr>
        <p:spPr>
          <a:xfrm>
            <a:off x="5448526" y="2117033"/>
            <a:ext cx="3475530" cy="1631216"/>
          </a:xfrm>
          <a:prstGeom prst="rect">
            <a:avLst/>
          </a:prstGeom>
          <a:solidFill>
            <a:schemeClr val="accent1"/>
          </a:solidFill>
        </p:spPr>
        <p:txBody>
          <a:bodyPr wrap="square" rtlCol="0">
            <a:spAutoFit/>
          </a:bodyPr>
          <a:lstStyle/>
          <a:p>
            <a:r>
              <a:rPr lang="en-US" altLang="zh-CN" sz="2000" dirty="0" smtClean="0">
                <a:latin typeface="Cambria" panose="02040503050406030204" pitchFamily="18" charset="0"/>
              </a:rPr>
              <a:t>We found the error induced </a:t>
            </a:r>
            <a:r>
              <a:rPr lang="en-US" altLang="zh-CN" sz="2000" dirty="0">
                <a:latin typeface="Cambria" panose="02040503050406030204" pitchFamily="18" charset="0"/>
              </a:rPr>
              <a:t>by fractal </a:t>
            </a:r>
            <a:r>
              <a:rPr lang="en-US" altLang="zh-CN" sz="2000" dirty="0" smtClean="0">
                <a:latin typeface="Cambria" panose="02040503050406030204" pitchFamily="18" charset="0"/>
              </a:rPr>
              <a:t>characteristics with identical parameters can not be </a:t>
            </a:r>
            <a:r>
              <a:rPr lang="en-US" altLang="zh-CN" sz="2000" dirty="0">
                <a:latin typeface="Cambria" panose="02040503050406030204" pitchFamily="18" charset="0"/>
              </a:rPr>
              <a:t> </a:t>
            </a:r>
            <a:r>
              <a:rPr lang="en-US" altLang="zh-CN" sz="2000" dirty="0" smtClean="0">
                <a:latin typeface="Cambria" panose="02040503050406030204" pitchFamily="18" charset="0"/>
              </a:rPr>
              <a:t>eliminated by averaging </a:t>
            </a:r>
            <a:r>
              <a:rPr lang="en-US" altLang="zh-CN" sz="2000" dirty="0">
                <a:latin typeface="Cambria" panose="02040503050406030204" pitchFamily="18" charset="0"/>
              </a:rPr>
              <a:t>over ten </a:t>
            </a:r>
            <a:r>
              <a:rPr lang="en-US" altLang="zh-CN" sz="2000" dirty="0" smtClean="0">
                <a:latin typeface="Cambria" panose="02040503050406030204" pitchFamily="18" charset="0"/>
              </a:rPr>
              <a:t>random realizations.</a:t>
            </a:r>
            <a:endParaRPr lang="zh-CN" altLang="en-US" sz="2000" dirty="0">
              <a:latin typeface="Cambria" panose="02040503050406030204" pitchFamily="18" charset="0"/>
            </a:endParaRPr>
          </a:p>
        </p:txBody>
      </p:sp>
      <p:sp>
        <p:nvSpPr>
          <p:cNvPr id="7" name="文本框 6"/>
          <p:cNvSpPr txBox="1"/>
          <p:nvPr/>
        </p:nvSpPr>
        <p:spPr>
          <a:xfrm>
            <a:off x="5448526" y="4718956"/>
            <a:ext cx="3475530" cy="1015663"/>
          </a:xfrm>
          <a:prstGeom prst="rect">
            <a:avLst/>
          </a:prstGeom>
          <a:solidFill>
            <a:schemeClr val="accent1"/>
          </a:solidFill>
        </p:spPr>
        <p:txBody>
          <a:bodyPr wrap="square" rtlCol="0">
            <a:spAutoFit/>
          </a:bodyPr>
          <a:lstStyle/>
          <a:p>
            <a:r>
              <a:rPr lang="en-US" altLang="zh-CN" sz="2000" dirty="0" smtClean="0">
                <a:latin typeface="Cambria" panose="02040503050406030204" pitchFamily="18" charset="0"/>
              </a:rPr>
              <a:t>We generated different models based on the identical fractal aggregates </a:t>
            </a:r>
            <a:endParaRPr lang="zh-CN" altLang="en-US" sz="2000" dirty="0">
              <a:latin typeface="Cambria" panose="02040503050406030204" pitchFamily="18" charset="0"/>
            </a:endParaRPr>
          </a:p>
        </p:txBody>
      </p:sp>
    </p:spTree>
    <p:extLst>
      <p:ext uri="{BB962C8B-B14F-4D97-AF65-F5344CB8AC3E}">
        <p14:creationId xmlns:p14="http://schemas.microsoft.com/office/powerpoint/2010/main" val="90930243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474" y="32556"/>
            <a:ext cx="7243702" cy="681037"/>
          </a:xfrm>
        </p:spPr>
        <p:txBody>
          <a:bodyPr/>
          <a:lstStyle/>
          <a:p>
            <a:r>
              <a:rPr lang="en-US" altLang="zh-CN" sz="3600" dirty="0">
                <a:solidFill>
                  <a:srgbClr val="000000"/>
                </a:solidFill>
              </a:rPr>
              <a:t>Model study</a:t>
            </a:r>
            <a:endParaRPr lang="zh-CN" altLang="en-US" dirty="0"/>
          </a:p>
        </p:txBody>
      </p:sp>
      <p:sp>
        <p:nvSpPr>
          <p:cNvPr id="6" name="矩形 5"/>
          <p:cNvSpPr/>
          <p:nvPr/>
        </p:nvSpPr>
        <p:spPr>
          <a:xfrm>
            <a:off x="468313" y="1062438"/>
            <a:ext cx="8707582" cy="830997"/>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400" dirty="0">
                <a:latin typeface="Cambria" panose="02040503050406030204" pitchFamily="18" charset="0"/>
              </a:rPr>
              <a:t> </a:t>
            </a:r>
            <a:r>
              <a:rPr lang="en-US" altLang="zh-CN" sz="2400" dirty="0" smtClean="0">
                <a:latin typeface="Cambria" panose="02040503050406030204" pitchFamily="18" charset="0"/>
              </a:rPr>
              <a:t>Scattering </a:t>
            </a:r>
            <a:r>
              <a:rPr lang="en-US" altLang="zh-CN" sz="2400" dirty="0">
                <a:latin typeface="Cambria" panose="02040503050406030204" pitchFamily="18" charset="0"/>
              </a:rPr>
              <a:t>matrices </a:t>
            </a:r>
            <a:r>
              <a:rPr lang="en-US" altLang="zh-CN" sz="2400" dirty="0" smtClean="0">
                <a:latin typeface="Cambria" panose="02040503050406030204" pitchFamily="18" charset="0"/>
              </a:rPr>
              <a:t>calculated with </a:t>
            </a:r>
            <a:r>
              <a:rPr lang="en-US" altLang="zh-CN" sz="2400" dirty="0">
                <a:latin typeface="Cambria" panose="02040503050406030204" pitchFamily="18" charset="0"/>
              </a:rPr>
              <a:t>different model N_s=300</a:t>
            </a:r>
            <a:r>
              <a:rPr lang="zh-CN" altLang="en-US" sz="2400" dirty="0">
                <a:latin typeface="Cambria" panose="02040503050406030204" pitchFamily="18" charset="0"/>
              </a:rPr>
              <a:t>，</a:t>
            </a:r>
            <a:r>
              <a:rPr lang="en-US" altLang="zh-CN" sz="2400" dirty="0" err="1" smtClean="0">
                <a:latin typeface="Cambria" panose="02040503050406030204" pitchFamily="18" charset="0"/>
              </a:rPr>
              <a:t>Df</a:t>
            </a:r>
            <a:r>
              <a:rPr lang="en-US" altLang="zh-CN" sz="2400" dirty="0" smtClean="0">
                <a:latin typeface="Cambria" panose="02040503050406030204" pitchFamily="18" charset="0"/>
              </a:rPr>
              <a:t>=1.8</a:t>
            </a:r>
            <a:r>
              <a:rPr lang="zh-CN" altLang="en-US" sz="2400" dirty="0">
                <a:latin typeface="Cambria" panose="02040503050406030204" pitchFamily="18" charset="0"/>
              </a:rPr>
              <a:t>，</a:t>
            </a:r>
            <a:r>
              <a:rPr lang="en-US" altLang="zh-CN" sz="2400" dirty="0">
                <a:latin typeface="Cambria" panose="02040503050406030204" pitchFamily="18" charset="0"/>
              </a:rPr>
              <a:t>r=0.02um</a:t>
            </a:r>
            <a:r>
              <a:rPr lang="zh-CN" altLang="en-US" sz="2400" dirty="0">
                <a:latin typeface="Cambria" panose="02040503050406030204" pitchFamily="18" charset="0"/>
              </a:rPr>
              <a:t>，</a:t>
            </a:r>
            <a:r>
              <a:rPr lang="el-GR" altLang="zh-CN" sz="2400" dirty="0">
                <a:latin typeface="Cambria" panose="02040503050406030204" pitchFamily="18" charset="0"/>
              </a:rPr>
              <a:t>λ=0.55</a:t>
            </a:r>
            <a:r>
              <a:rPr lang="en-US" altLang="zh-CN" sz="2400" dirty="0">
                <a:latin typeface="Cambria" panose="02040503050406030204" pitchFamily="18" charset="0"/>
              </a:rPr>
              <a:t>um</a:t>
            </a:r>
            <a:r>
              <a:rPr lang="en-US" altLang="zh-CN" sz="2400" dirty="0" smtClean="0">
                <a:latin typeface="Cambria" panose="02040503050406030204" pitchFamily="18" charset="0"/>
              </a:rPr>
              <a:t>, </a:t>
            </a:r>
            <a:r>
              <a:rPr lang="en-US" altLang="zh-CN" sz="2400" dirty="0" err="1" smtClean="0">
                <a:latin typeface="Cambria" panose="02040503050406030204" pitchFamily="18" charset="0"/>
              </a:rPr>
              <a:t>Fsoot</a:t>
            </a:r>
            <a:r>
              <a:rPr lang="en-US" altLang="zh-CN" sz="2400" dirty="0" smtClean="0">
                <a:latin typeface="Cambria" panose="02040503050406030204" pitchFamily="18" charset="0"/>
              </a:rPr>
              <a:t>=0.2</a:t>
            </a:r>
            <a:endParaRPr lang="en-US" altLang="zh-CN" sz="2400" dirty="0">
              <a:latin typeface="Cambria" panose="02040503050406030204" pitchFamily="18" charset="0"/>
            </a:endParaRPr>
          </a:p>
        </p:txBody>
      </p:sp>
      <p:pic>
        <p:nvPicPr>
          <p:cNvPr id="12" name="内容占位符 11"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893435"/>
            <a:ext cx="5632405" cy="4893016"/>
          </a:xfrm>
        </p:spPr>
      </p:pic>
      <p:sp>
        <p:nvSpPr>
          <p:cNvPr id="13" name="文本框 12"/>
          <p:cNvSpPr txBox="1"/>
          <p:nvPr/>
        </p:nvSpPr>
        <p:spPr>
          <a:xfrm>
            <a:off x="5664234" y="2036716"/>
            <a:ext cx="3511661" cy="2246769"/>
          </a:xfrm>
          <a:prstGeom prst="rect">
            <a:avLst/>
          </a:prstGeom>
          <a:solidFill>
            <a:schemeClr val="accent1"/>
          </a:solidFill>
        </p:spPr>
        <p:txBody>
          <a:bodyPr wrap="square" rtlCol="0">
            <a:spAutoFit/>
          </a:bodyPr>
          <a:lstStyle/>
          <a:p>
            <a:r>
              <a:rPr lang="en-US" altLang="zh-CN" sz="2000" dirty="0" smtClean="0">
                <a:latin typeface="Cambria" panose="02040503050406030204" pitchFamily="18" charset="0"/>
              </a:rPr>
              <a:t>The results calculated </a:t>
            </a:r>
            <a:r>
              <a:rPr lang="en-US" altLang="zh-CN" sz="2000" dirty="0">
                <a:latin typeface="Cambria" panose="02040503050406030204" pitchFamily="18" charset="0"/>
              </a:rPr>
              <a:t>using the acentric core-shell monomers model are significantly different from those with single core-shell model and single equivalent sphere model </a:t>
            </a:r>
            <a:endParaRPr lang="en-US" altLang="zh-CN" sz="2000" dirty="0" smtClean="0">
              <a:latin typeface="Cambria" panose="02040503050406030204" pitchFamily="18" charset="0"/>
            </a:endParaRPr>
          </a:p>
        </p:txBody>
      </p:sp>
      <p:sp>
        <p:nvSpPr>
          <p:cNvPr id="14" name="矩形 13"/>
          <p:cNvSpPr/>
          <p:nvPr/>
        </p:nvSpPr>
        <p:spPr>
          <a:xfrm>
            <a:off x="5761949" y="4880116"/>
            <a:ext cx="3382051" cy="1631216"/>
          </a:xfrm>
          <a:prstGeom prst="rect">
            <a:avLst/>
          </a:prstGeom>
          <a:solidFill>
            <a:schemeClr val="accent1"/>
          </a:solidFill>
        </p:spPr>
        <p:txBody>
          <a:bodyPr wrap="square">
            <a:spAutoFit/>
          </a:bodyPr>
          <a:lstStyle/>
          <a:p>
            <a:r>
              <a:rPr lang="en-US" altLang="zh-CN" sz="2000" dirty="0" smtClean="0">
                <a:latin typeface="Cambria" panose="02040503050406030204" pitchFamily="18" charset="0"/>
              </a:rPr>
              <a:t>Extremely </a:t>
            </a:r>
            <a:r>
              <a:rPr lang="en-US" altLang="zh-CN" sz="2000" dirty="0">
                <a:latin typeface="Cambria" panose="02040503050406030204" pitchFamily="18" charset="0"/>
              </a:rPr>
              <a:t>closed to those with concentric core-shell monomers model and homogeneous aggregate model</a:t>
            </a:r>
          </a:p>
        </p:txBody>
      </p:sp>
    </p:spTree>
    <p:extLst>
      <p:ext uri="{BB962C8B-B14F-4D97-AF65-F5344CB8AC3E}">
        <p14:creationId xmlns:p14="http://schemas.microsoft.com/office/powerpoint/2010/main" val="1481835265"/>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rgbClr val="000000"/>
                </a:solidFill>
              </a:rPr>
              <a:t>Model study</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313" y="2030187"/>
            <a:ext cx="4842589" cy="3919644"/>
          </a:xfrm>
        </p:spPr>
      </p:pic>
      <mc:AlternateContent xmlns:mc="http://schemas.openxmlformats.org/markup-compatibility/2006" xmlns:a14="http://schemas.microsoft.com/office/drawing/2010/main">
        <mc:Choice Requires="a14">
          <p:sp>
            <p:nvSpPr>
              <p:cNvPr id="5" name="矩形 4"/>
              <p:cNvSpPr/>
              <p:nvPr/>
            </p:nvSpPr>
            <p:spPr>
              <a:xfrm>
                <a:off x="726944" y="1084606"/>
                <a:ext cx="8188456" cy="860620"/>
              </a:xfrm>
              <a:prstGeom prst="rect">
                <a:avLst/>
              </a:prstGeom>
            </p:spPr>
            <p:txBody>
              <a:bodyPr wrap="square">
                <a:spAutoFit/>
              </a:bodyPr>
              <a:lstStyle/>
              <a:p>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Scattering matrices calculated using different models </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=100</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=2.5</m:t>
                    </m:r>
                  </m:oMath>
                </a14:m>
                <a:r>
                  <a:rPr lang="zh-CN" altLang="zh-CN" sz="2400"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kern="100" dirty="0">
                    <a:effectLst/>
                    <a:latin typeface="Times New Roman" panose="02020603050405020304" pitchFamily="18" charset="0"/>
                    <a:ea typeface="黑体" panose="02010609060101010101" pitchFamily="49" charset="-122"/>
                    <a:cs typeface="Times New Roman" panose="02020603050405020304" pitchFamily="18" charset="0"/>
                  </a:rPr>
                  <a:t>r=0.02um</a:t>
                </a:r>
                <a:r>
                  <a:rPr lang="zh-CN" altLang="zh-CN" sz="2400" kern="100" dirty="0">
                    <a:effectLst/>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m:rPr>
                        <m:sty m:val="p"/>
                      </m:rPr>
                      <a:rPr lang="zh-CN" altLang="zh-CN" sz="2400" kern="100">
                        <a:effectLst/>
                        <a:latin typeface="Cambria Math" panose="02040503050406030204" pitchFamily="18" charset="0"/>
                        <a:ea typeface="黑体" panose="02010609060101010101" pitchFamily="49" charset="-122"/>
                        <a:cs typeface="Times New Roman" panose="02020603050405020304" pitchFamily="18" charset="0"/>
                      </a:rPr>
                      <m:t>λ</m:t>
                    </m:r>
                    <m:r>
                      <a:rPr lang="en-US" altLang="zh-CN" sz="2400" kern="100">
                        <a:effectLst/>
                        <a:latin typeface="Cambria Math" panose="02040503050406030204" pitchFamily="18" charset="0"/>
                        <a:ea typeface="黑体" panose="02010609060101010101" pitchFamily="49" charset="-122"/>
                        <a:cs typeface="Times New Roman" panose="02020603050405020304" pitchFamily="18" charset="0"/>
                      </a:rPr>
                      <m:t>=0.55</m:t>
                    </m:r>
                    <m:r>
                      <m:rPr>
                        <m:sty m:val="p"/>
                      </m:rPr>
                      <a:rPr lang="en-US" altLang="zh-CN" sz="2400" kern="100">
                        <a:effectLst/>
                        <a:latin typeface="Cambria Math" panose="02040503050406030204" pitchFamily="18" charset="0"/>
                        <a:ea typeface="黑体" panose="02010609060101010101" pitchFamily="49" charset="-122"/>
                        <a:cs typeface="Times New Roman" panose="02020603050405020304" pitchFamily="18" charset="0"/>
                      </a:rPr>
                      <m:t>um</m:t>
                    </m:r>
                  </m:oMath>
                </a14:m>
                <a:r>
                  <a:rPr lang="en-US" altLang="zh-CN" sz="2400" kern="100" dirty="0">
                    <a:effectLst/>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m:rPr>
                        <m:sty m:val="p"/>
                      </m:rPr>
                      <a:rPr lang="en-US" altLang="zh-CN" sz="2400" kern="100">
                        <a:solidFill>
                          <a:srgbClr val="000000"/>
                        </a:solidFill>
                        <a:latin typeface="Cambria Math" panose="02040503050406030204" pitchFamily="18" charset="0"/>
                        <a:ea typeface="黑体" panose="02010609060101010101" pitchFamily="49" charset="-122"/>
                        <a:cs typeface="Times New Roman" panose="02020603050405020304" pitchFamily="18" charset="0"/>
                      </a:rPr>
                      <m:t>Fsoot</m:t>
                    </m:r>
                    <m:r>
                      <a:rPr lang="en-US" altLang="zh-CN" sz="2400" kern="100">
                        <a:solidFill>
                          <a:srgbClr val="000000"/>
                        </a:solidFill>
                        <a:latin typeface="Cambria Math" panose="02040503050406030204" pitchFamily="18" charset="0"/>
                        <a:ea typeface="黑体" panose="02010609060101010101" pitchFamily="49" charset="-122"/>
                        <a:cs typeface="Times New Roman" panose="02020603050405020304" pitchFamily="18" charset="0"/>
                      </a:rPr>
                      <m:t>=0.2</m:t>
                    </m:r>
                  </m:oMath>
                </a14:m>
                <a:endParaRPr lang="zh-CN" altLang="zh-CN" sz="2400" kern="100" dirty="0">
                  <a:effectLst/>
                  <a:latin typeface="Calibri Light" panose="020F0302020204030204" pitchFamily="34" charset="0"/>
                  <a:ea typeface="黑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726944" y="1084606"/>
                <a:ext cx="8188456" cy="860620"/>
              </a:xfrm>
              <a:prstGeom prst="rect">
                <a:avLst/>
              </a:prstGeom>
              <a:blipFill rotWithShape="0">
                <a:blip r:embed="rId3"/>
                <a:stretch>
                  <a:fillRect l="-1116" t="-8511" b="-12766"/>
                </a:stretch>
              </a:blipFill>
            </p:spPr>
            <p:txBody>
              <a:bodyPr/>
              <a:lstStyle/>
              <a:p>
                <a:r>
                  <a:rPr lang="zh-CN" altLang="en-US">
                    <a:noFill/>
                  </a:rPr>
                  <a:t> </a:t>
                </a:r>
              </a:p>
            </p:txBody>
          </p:sp>
        </mc:Fallback>
      </mc:AlternateContent>
      <p:sp>
        <p:nvSpPr>
          <p:cNvPr id="6" name="文本框 5"/>
          <p:cNvSpPr txBox="1"/>
          <p:nvPr/>
        </p:nvSpPr>
        <p:spPr>
          <a:xfrm>
            <a:off x="5448526" y="2117033"/>
            <a:ext cx="3475530" cy="830997"/>
          </a:xfrm>
          <a:prstGeom prst="rect">
            <a:avLst/>
          </a:prstGeom>
          <a:solidFill>
            <a:schemeClr val="accent1"/>
          </a:solidFill>
        </p:spPr>
        <p:txBody>
          <a:bodyPr wrap="square" rtlCol="0">
            <a:spAutoFit/>
          </a:bodyPr>
          <a:lstStyle/>
          <a:p>
            <a:r>
              <a:rPr lang="en-US" altLang="zh-CN" sz="2400" dirty="0" smtClean="0">
                <a:latin typeface="Cambria" panose="02040503050406030204" pitchFamily="18" charset="0"/>
              </a:rPr>
              <a:t>We found the error induced </a:t>
            </a:r>
            <a:r>
              <a:rPr lang="en-US" altLang="zh-CN" sz="2400" dirty="0">
                <a:latin typeface="Cambria" panose="02040503050406030204" pitchFamily="18" charset="0"/>
              </a:rPr>
              <a:t>by fractal </a:t>
            </a:r>
            <a:r>
              <a:rPr lang="en-US" altLang="zh-CN" sz="2400" dirty="0" err="1" smtClean="0">
                <a:latin typeface="Cambria" panose="02040503050406030204" pitchFamily="18" charset="0"/>
              </a:rPr>
              <a:t>ec</a:t>
            </a:r>
            <a:endParaRPr lang="zh-CN" altLang="en-US" sz="2400" dirty="0">
              <a:latin typeface="Cambria" panose="02040503050406030204" pitchFamily="18" charset="0"/>
            </a:endParaRPr>
          </a:p>
        </p:txBody>
      </p:sp>
      <p:sp>
        <p:nvSpPr>
          <p:cNvPr id="7" name="文本框 6"/>
          <p:cNvSpPr txBox="1"/>
          <p:nvPr/>
        </p:nvSpPr>
        <p:spPr>
          <a:xfrm>
            <a:off x="5435378" y="1918013"/>
            <a:ext cx="3594322" cy="1508105"/>
          </a:xfrm>
          <a:prstGeom prst="rect">
            <a:avLst/>
          </a:prstGeom>
          <a:solidFill>
            <a:schemeClr val="accent1"/>
          </a:solidFill>
        </p:spPr>
        <p:txBody>
          <a:bodyPr wrap="square" rtlCol="0">
            <a:spAutoFit/>
          </a:bodyPr>
          <a:lstStyle/>
          <a:p>
            <a:r>
              <a:rPr lang="en-US" altLang="zh-CN" sz="2300" dirty="0" smtClean="0">
                <a:latin typeface="Cambria" panose="02040503050406030204" pitchFamily="18" charset="0"/>
              </a:rPr>
              <a:t>The results calculated </a:t>
            </a:r>
            <a:r>
              <a:rPr lang="en-US" altLang="zh-CN" sz="2300" dirty="0">
                <a:latin typeface="Cambria" panose="02040503050406030204" pitchFamily="18" charset="0"/>
              </a:rPr>
              <a:t>using the </a:t>
            </a:r>
            <a:r>
              <a:rPr lang="en-US" altLang="zh-CN" sz="2300" dirty="0" smtClean="0">
                <a:latin typeface="Cambria" panose="02040503050406030204" pitchFamily="18" charset="0"/>
              </a:rPr>
              <a:t>three models are also extremely closed in a more compact cases.</a:t>
            </a:r>
          </a:p>
        </p:txBody>
      </p:sp>
      <p:sp>
        <p:nvSpPr>
          <p:cNvPr id="8" name="文本框 7"/>
          <p:cNvSpPr txBox="1"/>
          <p:nvPr/>
        </p:nvSpPr>
        <p:spPr>
          <a:xfrm>
            <a:off x="5435377" y="3511033"/>
            <a:ext cx="3594322" cy="2569934"/>
          </a:xfrm>
          <a:prstGeom prst="rect">
            <a:avLst/>
          </a:prstGeom>
          <a:solidFill>
            <a:schemeClr val="accent1"/>
          </a:solidFill>
        </p:spPr>
        <p:txBody>
          <a:bodyPr wrap="square" rtlCol="0">
            <a:spAutoFit/>
          </a:bodyPr>
          <a:lstStyle/>
          <a:p>
            <a:r>
              <a:rPr lang="en-US" altLang="zh-CN" sz="2300" dirty="0" smtClean="0">
                <a:latin typeface="Cambria" panose="02040503050406030204" pitchFamily="18" charset="0"/>
              </a:rPr>
              <a:t>This results are different  from previous studies, </a:t>
            </a:r>
            <a:r>
              <a:rPr lang="en-US" altLang="zh-CN" sz="2300" dirty="0">
                <a:latin typeface="Cambria" panose="02040503050406030204" pitchFamily="18" charset="0"/>
              </a:rPr>
              <a:t>in </a:t>
            </a:r>
            <a:r>
              <a:rPr lang="en-US" altLang="zh-CN" sz="2300" dirty="0" smtClean="0">
                <a:latin typeface="Cambria" panose="02040503050406030204" pitchFamily="18" charset="0"/>
              </a:rPr>
              <a:t>which the </a:t>
            </a:r>
            <a:r>
              <a:rPr lang="en-US" altLang="zh-CN" sz="2300" dirty="0">
                <a:latin typeface="Cambria" panose="02040503050406030204" pitchFamily="18" charset="0"/>
              </a:rPr>
              <a:t>results </a:t>
            </a:r>
            <a:r>
              <a:rPr lang="en-US" altLang="zh-CN" sz="2300" dirty="0" smtClean="0">
                <a:latin typeface="Cambria" panose="02040503050406030204" pitchFamily="18" charset="0"/>
              </a:rPr>
              <a:t>of concentric </a:t>
            </a:r>
            <a:r>
              <a:rPr lang="en-US" altLang="zh-CN" sz="2300" dirty="0">
                <a:latin typeface="Cambria" panose="02040503050406030204" pitchFamily="18" charset="0"/>
              </a:rPr>
              <a:t>core-shell monomers model </a:t>
            </a:r>
            <a:r>
              <a:rPr lang="en-US" altLang="zh-CN" sz="2300" dirty="0" smtClean="0">
                <a:latin typeface="Cambria" panose="02040503050406030204" pitchFamily="18" charset="0"/>
              </a:rPr>
              <a:t>and aggregate +MG model  are different</a:t>
            </a:r>
          </a:p>
        </p:txBody>
      </p:sp>
      <p:sp>
        <p:nvSpPr>
          <p:cNvPr id="9" name="文本框 8"/>
          <p:cNvSpPr txBox="1"/>
          <p:nvPr/>
        </p:nvSpPr>
        <p:spPr>
          <a:xfrm>
            <a:off x="468312" y="5985333"/>
            <a:ext cx="8561387" cy="830997"/>
          </a:xfrm>
          <a:prstGeom prst="rect">
            <a:avLst/>
          </a:prstGeom>
          <a:solidFill>
            <a:schemeClr val="accent1"/>
          </a:solidFill>
        </p:spPr>
        <p:txBody>
          <a:bodyPr wrap="square" rtlCol="0">
            <a:spAutoFit/>
          </a:bodyPr>
          <a:lstStyle/>
          <a:p>
            <a:r>
              <a:rPr lang="en-US" altLang="zh-CN" sz="2400" dirty="0" smtClean="0">
                <a:latin typeface="Cambria" panose="02040503050406030204" pitchFamily="18" charset="0"/>
              </a:rPr>
              <a:t>The reason may be that the error in previous study may be caused by </a:t>
            </a:r>
            <a:r>
              <a:rPr lang="en-US" altLang="zh-CN" sz="2400" dirty="0" smtClean="0">
                <a:solidFill>
                  <a:srgbClr val="FF0000"/>
                </a:solidFill>
                <a:latin typeface="Cambria" panose="02040503050406030204" pitchFamily="18" charset="0"/>
              </a:rPr>
              <a:t>fractal nature </a:t>
            </a:r>
            <a:r>
              <a:rPr lang="en-US" altLang="zh-CN" sz="2400" dirty="0" smtClean="0">
                <a:latin typeface="Cambria" panose="02040503050406030204" pitchFamily="18" charset="0"/>
              </a:rPr>
              <a:t>but not model</a:t>
            </a:r>
            <a:endParaRPr lang="zh-CN" altLang="en-US" sz="2400" dirty="0">
              <a:latin typeface="Cambria" panose="02040503050406030204" pitchFamily="18" charset="0"/>
            </a:endParaRPr>
          </a:p>
        </p:txBody>
      </p:sp>
    </p:spTree>
    <p:extLst>
      <p:ext uri="{BB962C8B-B14F-4D97-AF65-F5344CB8AC3E}">
        <p14:creationId xmlns:p14="http://schemas.microsoft.com/office/powerpoint/2010/main" val="286864531"/>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rgbClr val="000000"/>
                </a:solidFill>
              </a:rPr>
              <a:t>Model study</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6641" y="1797034"/>
            <a:ext cx="4841801" cy="4936739"/>
          </a:xfrm>
        </p:spPr>
      </p:pic>
      <mc:AlternateContent xmlns:mc="http://schemas.openxmlformats.org/markup-compatibility/2006" xmlns:a14="http://schemas.microsoft.com/office/drawing/2010/main">
        <mc:Choice Requires="a14">
          <p:sp>
            <p:nvSpPr>
              <p:cNvPr id="5" name="矩形 4"/>
              <p:cNvSpPr/>
              <p:nvPr/>
            </p:nvSpPr>
            <p:spPr>
              <a:xfrm>
                <a:off x="592282" y="1012884"/>
                <a:ext cx="7800604" cy="1229952"/>
              </a:xfrm>
              <a:prstGeom prst="rect">
                <a:avLst/>
              </a:prstGeom>
            </p:spPr>
            <p:txBody>
              <a:bodyPr wrap="square">
                <a:spAutoFit/>
              </a:bodyPr>
              <a:lstStyle/>
              <a:p>
                <a:r>
                  <a:rPr lang="en-US" altLang="zh-CN" sz="2400" dirty="0">
                    <a:latin typeface="Calibri" panose="020F0502020204030204" pitchFamily="34" charset="0"/>
                    <a:ea typeface="宋体" panose="02010600030101010101" pitchFamily="2" charset="-122"/>
                    <a:cs typeface="Times New Roman" panose="02020603050405020304" pitchFamily="18" charset="0"/>
                  </a:rPr>
                  <a:t>Scattering matrices calculated using </a:t>
                </a:r>
                <a:r>
                  <a:rPr lang="en-US" altLang="zh-CN" sz="2400" dirty="0" smtClean="0">
                    <a:latin typeface="Calibri" panose="020F0502020204030204" pitchFamily="34" charset="0"/>
                    <a:ea typeface="宋体" panose="02010600030101010101" pitchFamily="2" charset="-122"/>
                    <a:cs typeface="Times New Roman" panose="02020603050405020304" pitchFamily="18" charset="0"/>
                  </a:rPr>
                  <a:t>acentric model with different </a:t>
                </a:r>
                <a:r>
                  <a:rPr lang="en-US" altLang="zh-CN" sz="2400" dirty="0">
                    <a:latin typeface="Calibri" panose="020F0502020204030204" pitchFamily="34" charset="0"/>
                    <a:ea typeface="宋体" panose="02010600030101010101" pitchFamily="2" charset="-122"/>
                    <a:cs typeface="Times New Roman" panose="02020603050405020304" pitchFamily="18" charset="0"/>
                  </a:rPr>
                  <a:t>movement patterns </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𝑠</m:t>
                        </m:r>
                      </m:sub>
                    </m:sSub>
                  </m:oMath>
                </a14:m>
                <a:r>
                  <a:rPr lang="en-US" altLang="zh-CN" sz="2400" dirty="0">
                    <a:effectLst/>
                    <a:latin typeface="Times New Roman" panose="02020603050405020304" pitchFamily="18" charset="0"/>
                    <a:ea typeface="宋体" panose="02010600030101010101" pitchFamily="2" charset="-122"/>
                  </a:rPr>
                  <a:t>=300</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=1.8</m:t>
                    </m:r>
                  </m:oMath>
                </a14:m>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effectLst/>
                    <a:latin typeface="Times New Roman" panose="02020603050405020304" pitchFamily="18" charset="0"/>
                    <a:ea typeface="宋体" panose="02010600030101010101" pitchFamily="2" charset="-122"/>
                  </a:rPr>
                  <a:t>r=0.02um</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m:rPr>
                        <m:sty m:val="p"/>
                      </m:rPr>
                      <a:rPr lang="zh-CN" altLang="zh-CN" sz="2400">
                        <a:effectLst/>
                        <a:latin typeface="Cambria Math" panose="02040503050406030204" pitchFamily="18" charset="0"/>
                        <a:ea typeface="宋体" panose="02010600030101010101" pitchFamily="2" charset="-122"/>
                        <a:cs typeface="Times New Roman" panose="02020603050405020304" pitchFamily="18" charset="0"/>
                      </a:rPr>
                      <m:t>λ</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=0.55</m:t>
                    </m:r>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um</m:t>
                    </m:r>
                  </m:oMath>
                </a14:m>
                <a:r>
                  <a:rPr lang="en-US" altLang="zh-CN" sz="2400" dirty="0">
                    <a:effectLst/>
                    <a:latin typeface="Times New Roman" panose="02020603050405020304" pitchFamily="18" charset="0"/>
                    <a:ea typeface="宋体" panose="02010600030101010101" pitchFamily="2" charset="-122"/>
                  </a:rPr>
                  <a:t>, </a:t>
                </a:r>
                <a14:m>
                  <m:oMath xmlns:m="http://schemas.openxmlformats.org/officeDocument/2006/math">
                    <m:r>
                      <m:rPr>
                        <m:sty m:val="p"/>
                      </m:rP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Fsoot</m:t>
                    </m:r>
                    <m:r>
                      <a:rPr lang="en-US" altLang="zh-CN" sz="2400">
                        <a:solidFill>
                          <a:srgbClr val="000000"/>
                        </a:solidFill>
                        <a:latin typeface="Cambria Math" panose="02040503050406030204" pitchFamily="18" charset="0"/>
                        <a:ea typeface="宋体" panose="02010600030101010101" pitchFamily="2" charset="-122"/>
                        <a:cs typeface="Times New Roman" panose="02020603050405020304" pitchFamily="18" charset="0"/>
                      </a:rPr>
                      <m:t>=0.2</m:t>
                    </m:r>
                  </m:oMath>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592282" y="1012884"/>
                <a:ext cx="7800604" cy="1229952"/>
              </a:xfrm>
              <a:prstGeom prst="rect">
                <a:avLst/>
              </a:prstGeom>
              <a:blipFill rotWithShape="0">
                <a:blip r:embed="rId3"/>
                <a:stretch>
                  <a:fillRect l="-1172" t="-3960" r="-5078" b="-10396"/>
                </a:stretch>
              </a:blipFill>
            </p:spPr>
            <p:txBody>
              <a:bodyPr/>
              <a:lstStyle/>
              <a:p>
                <a:r>
                  <a:rPr lang="zh-CN" altLang="en-US">
                    <a:noFill/>
                  </a:rPr>
                  <a:t> </a:t>
                </a:r>
              </a:p>
            </p:txBody>
          </p:sp>
        </mc:Fallback>
      </mc:AlternateContent>
      <p:sp>
        <p:nvSpPr>
          <p:cNvPr id="6" name="文本框 5"/>
          <p:cNvSpPr txBox="1"/>
          <p:nvPr/>
        </p:nvSpPr>
        <p:spPr>
          <a:xfrm>
            <a:off x="261257" y="2547257"/>
            <a:ext cx="3665384" cy="2308324"/>
          </a:xfrm>
          <a:prstGeom prst="rect">
            <a:avLst/>
          </a:prstGeom>
          <a:solidFill>
            <a:schemeClr val="accent1"/>
          </a:solidFill>
        </p:spPr>
        <p:txBody>
          <a:bodyPr wrap="square" rtlCol="0">
            <a:spAutoFit/>
          </a:bodyPr>
          <a:lstStyle/>
          <a:p>
            <a:r>
              <a:rPr lang="en-US" altLang="zh-CN" sz="2400" dirty="0">
                <a:latin typeface="Cambria" panose="02040503050406030204" pitchFamily="18" charset="0"/>
              </a:rPr>
              <a:t>the way how the individual primary particles are coated is unimportant for soot particles </a:t>
            </a:r>
            <a:r>
              <a:rPr lang="en-US" altLang="zh-CN" sz="2400" dirty="0" smtClean="0">
                <a:latin typeface="Cambria" panose="02040503050406030204" pitchFamily="18" charset="0"/>
              </a:rPr>
              <a:t>with </a:t>
            </a:r>
            <a:r>
              <a:rPr lang="en-US" altLang="zh-CN" sz="2400" dirty="0">
                <a:latin typeface="Cambria" panose="02040503050406030204" pitchFamily="18" charset="0"/>
              </a:rPr>
              <a:t>a </a:t>
            </a:r>
            <a:r>
              <a:rPr lang="en-US" altLang="zh-CN" sz="2400" dirty="0" smtClean="0">
                <a:latin typeface="Cambria" panose="02040503050406030204" pitchFamily="18" charset="0"/>
              </a:rPr>
              <a:t>nearly </a:t>
            </a:r>
            <a:r>
              <a:rPr lang="en-US" altLang="zh-CN" sz="2400" dirty="0">
                <a:latin typeface="Cambria" panose="02040503050406030204" pitchFamily="18" charset="0"/>
              </a:rPr>
              <a:t>core-shell </a:t>
            </a:r>
            <a:r>
              <a:rPr lang="en-US" altLang="zh-CN" sz="2400" dirty="0" smtClean="0">
                <a:latin typeface="Cambria" panose="02040503050406030204" pitchFamily="18" charset="0"/>
              </a:rPr>
              <a:t>monomers</a:t>
            </a:r>
            <a:endParaRPr lang="zh-CN" altLang="en-US" sz="2400" dirty="0">
              <a:latin typeface="Cambria" panose="02040503050406030204" pitchFamily="18" charset="0"/>
            </a:endParaRPr>
          </a:p>
        </p:txBody>
      </p:sp>
    </p:spTree>
    <p:extLst>
      <p:ext uri="{BB962C8B-B14F-4D97-AF65-F5344CB8AC3E}">
        <p14:creationId xmlns:p14="http://schemas.microsoft.com/office/powerpoint/2010/main" val="332684795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37848" y="-27384"/>
            <a:ext cx="5662344" cy="865188"/>
          </a:xfrm>
        </p:spPr>
        <p:txBody>
          <a:bodyPr/>
          <a:lstStyle/>
          <a:p>
            <a:pPr eaLnBrk="1" fontAlgn="ctr" hangingPunct="1">
              <a:defRPr/>
            </a:pPr>
            <a:r>
              <a:rPr lang="en-US" altLang="zh-CN" sz="3600" kern="10" dirty="0">
                <a:ln w="1905"/>
                <a:solidFill>
                  <a:schemeClr val="tx1"/>
                </a:solidFill>
                <a:effectLst>
                  <a:innerShdw blurRad="69850" dist="43180" dir="5400000">
                    <a:srgbClr val="000000">
                      <a:alpha val="65000"/>
                    </a:srgbClr>
                  </a:innerShdw>
                </a:effectLst>
                <a:latin typeface="Cambria" pitchFamily="18" charset="0"/>
                <a:ea typeface="XHei" pitchFamily="2" charset="-122"/>
                <a:cs typeface="+mn-cs"/>
              </a:rPr>
              <a:t>Outline</a:t>
            </a:r>
          </a:p>
        </p:txBody>
      </p:sp>
      <p:grpSp>
        <p:nvGrpSpPr>
          <p:cNvPr id="3" name="组合 2"/>
          <p:cNvGrpSpPr/>
          <p:nvPr/>
        </p:nvGrpSpPr>
        <p:grpSpPr>
          <a:xfrm>
            <a:off x="523548" y="1995535"/>
            <a:ext cx="7776864" cy="2679132"/>
            <a:chOff x="683568" y="1052736"/>
            <a:chExt cx="7776864" cy="2612666"/>
          </a:xfrm>
        </p:grpSpPr>
        <p:sp>
          <p:nvSpPr>
            <p:cNvPr id="4" name="圆角矩形 4"/>
            <p:cNvSpPr>
              <a:spLocks noChangeArrowheads="1"/>
            </p:cNvSpPr>
            <p:nvPr/>
          </p:nvSpPr>
          <p:spPr bwMode="auto">
            <a:xfrm>
              <a:off x="683568" y="1052736"/>
              <a:ext cx="7776864" cy="480972"/>
            </a:xfrm>
            <a:prstGeom prst="roundRect">
              <a:avLst>
                <a:gd name="adj" fmla="val 10847"/>
              </a:avLst>
            </a:prstGeom>
            <a:solidFill>
              <a:schemeClr val="bg2">
                <a:lumMod val="90000"/>
              </a:schemeClr>
            </a:solidFill>
            <a:ln>
              <a:noFill/>
            </a:ln>
          </p:spPr>
          <p:txBody>
            <a:bodyPr anchor="ctr"/>
            <a:lstStyle/>
            <a:p>
              <a:pPr marL="342900" indent="-342900" eaLnBrk="0" fontAlgn="base" hangingPunct="0">
                <a:spcBef>
                  <a:spcPct val="0"/>
                </a:spcBef>
                <a:spcAft>
                  <a:spcPct val="0"/>
                </a:spcAft>
                <a:buSzPct val="80000"/>
                <a:buFont typeface="Wingdings" pitchFamily="2" charset="2"/>
                <a:buChar char="l"/>
              </a:pPr>
              <a:r>
                <a:rPr lang="en-US" altLang="zh-CN" sz="2800" dirty="0">
                  <a:solidFill>
                    <a:srgbClr val="000000">
                      <a:lumMod val="95000"/>
                      <a:lumOff val="5000"/>
                    </a:srgbClr>
                  </a:solidFill>
                  <a:latin typeface="Cambria" pitchFamily="18" charset="0"/>
                  <a:ea typeface="微软雅黑" pitchFamily="34" charset="-122"/>
                </a:rPr>
                <a:t>Motivation</a:t>
              </a:r>
              <a:endParaRPr lang="zh-CN" altLang="en-US" sz="2800" dirty="0">
                <a:solidFill>
                  <a:srgbClr val="000000">
                    <a:lumMod val="95000"/>
                    <a:lumOff val="5000"/>
                  </a:srgbClr>
                </a:solidFill>
                <a:latin typeface="Cambria" pitchFamily="18" charset="0"/>
                <a:ea typeface="微软雅黑" pitchFamily="34" charset="-122"/>
              </a:endParaRPr>
            </a:p>
          </p:txBody>
        </p:sp>
        <p:sp>
          <p:nvSpPr>
            <p:cNvPr id="5" name="圆角矩形 4"/>
            <p:cNvSpPr>
              <a:spLocks noChangeArrowheads="1"/>
            </p:cNvSpPr>
            <p:nvPr/>
          </p:nvSpPr>
          <p:spPr bwMode="auto">
            <a:xfrm>
              <a:off x="683568" y="1651884"/>
              <a:ext cx="7776864" cy="480972"/>
            </a:xfrm>
            <a:prstGeom prst="roundRect">
              <a:avLst>
                <a:gd name="adj" fmla="val 10847"/>
              </a:avLst>
            </a:prstGeom>
            <a:solidFill>
              <a:schemeClr val="bg2">
                <a:lumMod val="90000"/>
              </a:schemeClr>
            </a:solidFill>
            <a:ln>
              <a:noFill/>
            </a:ln>
          </p:spPr>
          <p:txBody>
            <a:bodyPr anchor="ctr"/>
            <a:lstStyle/>
            <a:p>
              <a:pPr marL="342900" indent="-342900" eaLnBrk="0" fontAlgn="base" hangingPunct="0">
                <a:spcBef>
                  <a:spcPct val="0"/>
                </a:spcBef>
                <a:spcAft>
                  <a:spcPct val="0"/>
                </a:spcAft>
                <a:buSzPct val="80000"/>
                <a:buFont typeface="Wingdings" pitchFamily="2" charset="2"/>
                <a:buChar char="l"/>
              </a:pPr>
              <a:r>
                <a:rPr lang="en-US" altLang="zh-CN" sz="2800" dirty="0">
                  <a:solidFill>
                    <a:srgbClr val="000000">
                      <a:lumMod val="95000"/>
                      <a:lumOff val="5000"/>
                    </a:srgbClr>
                  </a:solidFill>
                  <a:latin typeface="Cambria" pitchFamily="18" charset="0"/>
                  <a:ea typeface="微软雅黑" pitchFamily="34" charset="-122"/>
                </a:rPr>
                <a:t>Experimental </a:t>
              </a:r>
              <a:r>
                <a:rPr lang="en-US" altLang="zh-CN" sz="2800" dirty="0" smtClean="0">
                  <a:solidFill>
                    <a:srgbClr val="000000">
                      <a:lumMod val="95000"/>
                      <a:lumOff val="5000"/>
                    </a:srgbClr>
                  </a:solidFill>
                  <a:latin typeface="Cambria" pitchFamily="18" charset="0"/>
                  <a:ea typeface="微软雅黑" pitchFamily="34" charset="-122"/>
                </a:rPr>
                <a:t>measurement</a:t>
              </a:r>
              <a:endParaRPr lang="en-US" altLang="zh-CN" sz="2800" dirty="0">
                <a:solidFill>
                  <a:srgbClr val="000000">
                    <a:lumMod val="95000"/>
                    <a:lumOff val="5000"/>
                  </a:srgbClr>
                </a:solidFill>
                <a:latin typeface="Cambria" pitchFamily="18" charset="0"/>
                <a:ea typeface="微软雅黑" pitchFamily="34" charset="-122"/>
              </a:endParaRPr>
            </a:p>
          </p:txBody>
        </p:sp>
        <p:sp>
          <p:nvSpPr>
            <p:cNvPr id="8" name="圆角矩形 7"/>
            <p:cNvSpPr>
              <a:spLocks noChangeArrowheads="1"/>
            </p:cNvSpPr>
            <p:nvPr/>
          </p:nvSpPr>
          <p:spPr bwMode="auto">
            <a:xfrm>
              <a:off x="683568" y="2420102"/>
              <a:ext cx="7776864" cy="480972"/>
            </a:xfrm>
            <a:prstGeom prst="roundRect">
              <a:avLst>
                <a:gd name="adj" fmla="val 10847"/>
              </a:avLst>
            </a:prstGeom>
            <a:solidFill>
              <a:schemeClr val="bg2">
                <a:lumMod val="90000"/>
              </a:schemeClr>
            </a:solidFill>
            <a:ln>
              <a:noFill/>
            </a:ln>
          </p:spPr>
          <p:txBody>
            <a:bodyPr anchor="ctr"/>
            <a:lstStyle/>
            <a:p>
              <a:pPr marL="342900" indent="-342900" eaLnBrk="0" fontAlgn="base" hangingPunct="0">
                <a:spcBef>
                  <a:spcPct val="0"/>
                </a:spcBef>
                <a:spcAft>
                  <a:spcPct val="0"/>
                </a:spcAft>
                <a:buSzPct val="80000"/>
                <a:buFont typeface="Wingdings" pitchFamily="2" charset="2"/>
                <a:buChar char="l"/>
              </a:pPr>
              <a:r>
                <a:rPr lang="en-US" altLang="zh-CN" sz="2800" dirty="0" smtClean="0">
                  <a:solidFill>
                    <a:srgbClr val="000000">
                      <a:lumMod val="95000"/>
                      <a:lumOff val="5000"/>
                    </a:srgbClr>
                  </a:solidFill>
                  <a:latin typeface="Cambria" pitchFamily="18" charset="0"/>
                  <a:ea typeface="微软雅黑" pitchFamily="34" charset="-122"/>
                </a:rPr>
                <a:t>model study</a:t>
              </a:r>
              <a:endParaRPr lang="en-US" altLang="zh-CN" sz="2800" dirty="0">
                <a:solidFill>
                  <a:srgbClr val="000000">
                    <a:lumMod val="95000"/>
                    <a:lumOff val="5000"/>
                  </a:srgbClr>
                </a:solidFill>
                <a:latin typeface="Cambria" pitchFamily="18" charset="0"/>
                <a:ea typeface="微软雅黑" pitchFamily="34" charset="-122"/>
              </a:endParaRPr>
            </a:p>
          </p:txBody>
        </p:sp>
        <p:sp>
          <p:nvSpPr>
            <p:cNvPr id="9" name="圆角矩形 8"/>
            <p:cNvSpPr>
              <a:spLocks noChangeArrowheads="1"/>
            </p:cNvSpPr>
            <p:nvPr/>
          </p:nvSpPr>
          <p:spPr bwMode="auto">
            <a:xfrm>
              <a:off x="683568" y="3184430"/>
              <a:ext cx="7776864" cy="480972"/>
            </a:xfrm>
            <a:prstGeom prst="roundRect">
              <a:avLst>
                <a:gd name="adj" fmla="val 10847"/>
              </a:avLst>
            </a:prstGeom>
            <a:solidFill>
              <a:schemeClr val="bg2">
                <a:lumMod val="90000"/>
              </a:schemeClr>
            </a:solidFill>
            <a:ln>
              <a:noFill/>
            </a:ln>
          </p:spPr>
          <p:txBody>
            <a:bodyPr anchor="ctr"/>
            <a:lstStyle/>
            <a:p>
              <a:pPr marL="342900" indent="-342900" eaLnBrk="0" fontAlgn="base" hangingPunct="0">
                <a:spcBef>
                  <a:spcPct val="0"/>
                </a:spcBef>
                <a:spcAft>
                  <a:spcPct val="0"/>
                </a:spcAft>
                <a:buSzPct val="80000"/>
                <a:buFont typeface="Wingdings" pitchFamily="2" charset="2"/>
                <a:buChar char="l"/>
              </a:pPr>
              <a:r>
                <a:rPr lang="en-US" altLang="zh-CN" sz="2800" dirty="0" smtClean="0">
                  <a:solidFill>
                    <a:srgbClr val="000000">
                      <a:lumMod val="95000"/>
                      <a:lumOff val="5000"/>
                    </a:srgbClr>
                  </a:solidFill>
                  <a:latin typeface="Cambria" pitchFamily="18" charset="0"/>
                  <a:ea typeface="微软雅黑" pitchFamily="34" charset="-122"/>
                </a:rPr>
                <a:t>summary</a:t>
              </a:r>
              <a:endParaRPr lang="en-US" altLang="zh-CN" sz="2800" dirty="0">
                <a:solidFill>
                  <a:srgbClr val="000000">
                    <a:lumMod val="95000"/>
                    <a:lumOff val="5000"/>
                  </a:srgbClr>
                </a:solidFill>
                <a:latin typeface="Cambria" pitchFamily="18" charset="0"/>
                <a:ea typeface="微软雅黑" pitchFamily="34" charset="-122"/>
              </a:endParaRPr>
            </a:p>
          </p:txBody>
        </p:sp>
      </p:grpSp>
    </p:spTree>
    <p:extLst>
      <p:ext uri="{BB962C8B-B14F-4D97-AF65-F5344CB8AC3E}">
        <p14:creationId xmlns:p14="http://schemas.microsoft.com/office/powerpoint/2010/main" val="3074406727"/>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rgbClr val="000000"/>
                </a:solidFill>
              </a:rPr>
              <a:t>Model study</a:t>
            </a:r>
            <a:endParaRPr lang="zh-CN" altLang="en-US" dirty="0"/>
          </a:p>
        </p:txBody>
      </p:sp>
      <p:sp>
        <p:nvSpPr>
          <p:cNvPr id="6" name="矩形 5"/>
          <p:cNvSpPr/>
          <p:nvPr/>
        </p:nvSpPr>
        <p:spPr>
          <a:xfrm>
            <a:off x="468313" y="1062438"/>
            <a:ext cx="8707582" cy="954107"/>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800" dirty="0">
                <a:latin typeface="Cambria" panose="02040503050406030204" pitchFamily="18" charset="0"/>
              </a:rPr>
              <a:t> </a:t>
            </a:r>
            <a:r>
              <a:rPr lang="en-US" altLang="zh-CN" sz="2800" dirty="0" smtClean="0">
                <a:latin typeface="Cambria" panose="02040503050406030204" pitchFamily="18" charset="0"/>
              </a:rPr>
              <a:t>Works on more realistic models (the codes are written based on previous studies)</a:t>
            </a:r>
            <a:endParaRPr lang="en-US" altLang="zh-CN" sz="2800" dirty="0">
              <a:latin typeface="Cambria" panose="02040503050406030204" pitchFamily="18" charset="0"/>
            </a:endParaRPr>
          </a:p>
        </p:txBody>
      </p:sp>
      <p:pic>
        <p:nvPicPr>
          <p:cNvPr id="7" name="内容占位符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453124" y="2016545"/>
            <a:ext cx="1999900" cy="2441891"/>
          </a:xfrm>
          <a:prstGeom prst="rect">
            <a:avLst/>
          </a:prstGeom>
          <a:noFill/>
          <a:ln w="9525">
            <a:noFill/>
            <a:miter lim="800000"/>
            <a:headEnd/>
            <a:tailEnd/>
          </a:ln>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554" y="2051248"/>
            <a:ext cx="1943100" cy="2407188"/>
          </a:xfrm>
          <a:prstGeom prst="rect">
            <a:avLst/>
          </a:prstGeom>
        </p:spPr>
      </p:pic>
      <p:pic>
        <p:nvPicPr>
          <p:cNvPr id="9" name="图片 8"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4652" y="4661384"/>
            <a:ext cx="2170304" cy="1884070"/>
          </a:xfrm>
          <a:prstGeom prst="rect">
            <a:avLst/>
          </a:prstGeom>
        </p:spPr>
      </p:pic>
      <p:pic>
        <p:nvPicPr>
          <p:cNvPr id="10" name="内容占位符 9" descr="屏幕剪辑"/>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111525" y="4569909"/>
            <a:ext cx="2237015" cy="1990228"/>
          </a:xfrm>
        </p:spPr>
      </p:pic>
      <p:pic>
        <p:nvPicPr>
          <p:cNvPr id="11" name="图片 10" descr="屏幕剪辑"/>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7179" y="4555226"/>
            <a:ext cx="2069173" cy="1990228"/>
          </a:xfrm>
          <a:prstGeom prst="rect">
            <a:avLst/>
          </a:prstGeom>
        </p:spPr>
      </p:pic>
      <p:sp>
        <p:nvSpPr>
          <p:cNvPr id="3" name="文本框 2"/>
          <p:cNvSpPr txBox="1"/>
          <p:nvPr/>
        </p:nvSpPr>
        <p:spPr>
          <a:xfrm>
            <a:off x="195943" y="2355083"/>
            <a:ext cx="3456636" cy="1938992"/>
          </a:xfrm>
          <a:prstGeom prst="rect">
            <a:avLst/>
          </a:prstGeom>
          <a:solidFill>
            <a:schemeClr val="accent1"/>
          </a:solidFill>
        </p:spPr>
        <p:txBody>
          <a:bodyPr wrap="square" rtlCol="0">
            <a:spAutoFit/>
          </a:bodyPr>
          <a:lstStyle/>
          <a:p>
            <a:r>
              <a:rPr lang="en-US" altLang="zh-CN" sz="2400" dirty="0" smtClean="0">
                <a:latin typeface="Cambria" panose="02040503050406030204" pitchFamily="18" charset="0"/>
              </a:rPr>
              <a:t>We intend </a:t>
            </a:r>
            <a:r>
              <a:rPr lang="en-US" altLang="zh-CN" sz="2400" dirty="0">
                <a:latin typeface="Cambria" panose="02040503050406030204" pitchFamily="18" charset="0"/>
              </a:rPr>
              <a:t>to </a:t>
            </a:r>
            <a:r>
              <a:rPr lang="en-US" altLang="zh-CN" sz="2400" dirty="0" smtClean="0">
                <a:latin typeface="Cambria" panose="02040503050406030204" pitchFamily="18" charset="0"/>
              </a:rPr>
              <a:t>investigate the optical properties of soot particles with </a:t>
            </a:r>
            <a:r>
              <a:rPr lang="en-US" altLang="zh-CN" sz="2400" dirty="0">
                <a:latin typeface="Cambria" panose="02040503050406030204" pitchFamily="18" charset="0"/>
              </a:rPr>
              <a:t>more complex morphology </a:t>
            </a:r>
            <a:r>
              <a:rPr lang="en-US" altLang="zh-CN" sz="2400" dirty="0" smtClean="0">
                <a:latin typeface="Cambria" panose="02040503050406030204" pitchFamily="18" charset="0"/>
              </a:rPr>
              <a:t>in the future</a:t>
            </a:r>
            <a:endParaRPr lang="zh-CN" altLang="en-US" sz="2400" dirty="0">
              <a:latin typeface="Cambria" panose="02040503050406030204" pitchFamily="18" charset="0"/>
            </a:endParaRPr>
          </a:p>
        </p:txBody>
      </p:sp>
    </p:spTree>
    <p:extLst>
      <p:ext uri="{BB962C8B-B14F-4D97-AF65-F5344CB8AC3E}">
        <p14:creationId xmlns:p14="http://schemas.microsoft.com/office/powerpoint/2010/main" val="418005600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summary </a:t>
            </a:r>
            <a:endParaRPr lang="zh-CN" altLang="en-US" sz="3600" dirty="0"/>
          </a:p>
        </p:txBody>
      </p:sp>
      <p:sp>
        <p:nvSpPr>
          <p:cNvPr id="3" name="内容占位符 2"/>
          <p:cNvSpPr>
            <a:spLocks noGrp="1"/>
          </p:cNvSpPr>
          <p:nvPr>
            <p:ph idx="1"/>
          </p:nvPr>
        </p:nvSpPr>
        <p:spPr>
          <a:xfrm>
            <a:off x="277586" y="903515"/>
            <a:ext cx="8556171" cy="4267200"/>
          </a:xfrm>
        </p:spPr>
        <p:txBody>
          <a:bodyPr/>
          <a:lstStyle/>
          <a:p>
            <a:r>
              <a:rPr lang="en-US" altLang="zh-CN" sz="2400" dirty="0" smtClean="0">
                <a:latin typeface="Cambria" panose="02040503050406030204" pitchFamily="18" charset="0"/>
              </a:rPr>
              <a:t>We have set </a:t>
            </a:r>
            <a:r>
              <a:rPr lang="en-US" altLang="zh-CN" sz="2400" dirty="0">
                <a:latin typeface="Cambria" panose="02040503050406030204" pitchFamily="18" charset="0"/>
              </a:rPr>
              <a:t>up Scattering </a:t>
            </a:r>
            <a:r>
              <a:rPr lang="en-US" altLang="zh-CN" sz="2400" dirty="0" smtClean="0">
                <a:latin typeface="Cambria" panose="02040503050406030204" pitchFamily="18" charset="0"/>
              </a:rPr>
              <a:t>platform to measure the scattering matrices of smoke particles</a:t>
            </a:r>
          </a:p>
          <a:p>
            <a:r>
              <a:rPr lang="en-US" altLang="zh-CN" sz="2400" dirty="0" smtClean="0">
                <a:latin typeface="Cambria" panose="02040503050406030204" pitchFamily="18" charset="0"/>
              </a:rPr>
              <a:t>We found </a:t>
            </a:r>
            <a:r>
              <a:rPr lang="en-US" altLang="zh-CN" sz="2400" dirty="0">
                <a:latin typeface="Cambria" panose="02040503050406030204" pitchFamily="18" charset="0"/>
              </a:rPr>
              <a:t>the scattering matrices </a:t>
            </a:r>
            <a:r>
              <a:rPr lang="en-US" altLang="zh-CN" sz="2400" dirty="0" smtClean="0">
                <a:latin typeface="Cambria" panose="02040503050406030204" pitchFamily="18" charset="0"/>
              </a:rPr>
              <a:t>of smoke particles of different fuels are different</a:t>
            </a:r>
          </a:p>
          <a:p>
            <a:r>
              <a:rPr lang="en-US" altLang="zh-CN" sz="2400" dirty="0">
                <a:latin typeface="Cambria" panose="02040503050406030204" pitchFamily="18" charset="0"/>
              </a:rPr>
              <a:t>We measured the scattering matrices of  </a:t>
            </a:r>
            <a:r>
              <a:rPr lang="en-US" altLang="zh-CN" sz="2400" dirty="0" smtClean="0">
                <a:latin typeface="Cambria" panose="02040503050406030204" pitchFamily="18" charset="0"/>
              </a:rPr>
              <a:t>smoke particles  under different combustion conditions, and found the Mie theory is applicable for </a:t>
            </a:r>
            <a:r>
              <a:rPr lang="en-US" altLang="zh-CN" sz="2400" dirty="0" err="1" smtClean="0">
                <a:latin typeface="Cambria" panose="02040503050406030204" pitchFamily="18" charset="0"/>
              </a:rPr>
              <a:t>smouldering</a:t>
            </a:r>
            <a:r>
              <a:rPr lang="en-US" altLang="zh-CN" sz="2400" dirty="0" smtClean="0">
                <a:latin typeface="Cambria" panose="02040503050406030204" pitchFamily="18" charset="0"/>
              </a:rPr>
              <a:t> smoke particles, but the flaming smoke particle can be simulated with fractal model</a:t>
            </a:r>
          </a:p>
          <a:p>
            <a:r>
              <a:rPr lang="en-US" altLang="zh-CN" sz="2400" dirty="0" smtClean="0">
                <a:latin typeface="Cambria" panose="02040503050406030204" pitchFamily="18" charset="0"/>
              </a:rPr>
              <a:t>We </a:t>
            </a:r>
            <a:r>
              <a:rPr lang="en-US" altLang="zh-CN" sz="2400" dirty="0">
                <a:latin typeface="Cambria" panose="02040503050406030204" pitchFamily="18" charset="0"/>
              </a:rPr>
              <a:t>conducted </a:t>
            </a:r>
            <a:r>
              <a:rPr lang="en-US" altLang="zh-CN" sz="2400" dirty="0" smtClean="0">
                <a:latin typeface="Cambria" panose="02040503050406030204" pitchFamily="18" charset="0"/>
              </a:rPr>
              <a:t>image analysis </a:t>
            </a:r>
            <a:r>
              <a:rPr lang="en-US" altLang="zh-CN" sz="2400" dirty="0">
                <a:latin typeface="Cambria" panose="02040503050406030204" pitchFamily="18" charset="0"/>
              </a:rPr>
              <a:t>of </a:t>
            </a:r>
            <a:r>
              <a:rPr lang="en-US" altLang="zh-CN" sz="2400" dirty="0" smtClean="0">
                <a:latin typeface="Cambria" panose="02040503050406030204" pitchFamily="18" charset="0"/>
              </a:rPr>
              <a:t>shape of smoke particulates, and found </a:t>
            </a:r>
            <a:r>
              <a:rPr lang="en-US" altLang="zh-CN" sz="2400" dirty="0" err="1" smtClean="0">
                <a:latin typeface="Cambria" panose="02040503050406030204" pitchFamily="18" charset="0"/>
              </a:rPr>
              <a:t>smouldering</a:t>
            </a:r>
            <a:r>
              <a:rPr lang="en-US" altLang="zh-CN" sz="2400" dirty="0" smtClean="0">
                <a:latin typeface="Cambria" panose="02040503050406030204" pitchFamily="18" charset="0"/>
              </a:rPr>
              <a:t> smoke particles are nearly spherical. But the flaming smoke particles generally present fractal structure</a:t>
            </a:r>
          </a:p>
          <a:p>
            <a:r>
              <a:rPr lang="en-US" altLang="zh-CN" sz="2400" dirty="0" smtClean="0">
                <a:latin typeface="Cambria" panose="02040503050406030204" pitchFamily="18" charset="0"/>
              </a:rPr>
              <a:t>We studied the non-spherical model of smoke particles</a:t>
            </a:r>
          </a:p>
          <a:p>
            <a:r>
              <a:rPr lang="en-US" altLang="zh-CN" sz="2400" dirty="0" smtClean="0">
                <a:latin typeface="Cambria" panose="02040503050406030204" pitchFamily="18" charset="0"/>
              </a:rPr>
              <a:t>We start to study the optical properties of soot particles mixed with non-absorbing materials</a:t>
            </a:r>
            <a:endParaRPr lang="zh-CN" altLang="en-US" sz="2400" dirty="0">
              <a:latin typeface="Cambria" panose="02040503050406030204" pitchFamily="18" charset="0"/>
            </a:endParaRPr>
          </a:p>
        </p:txBody>
      </p:sp>
    </p:spTree>
    <p:extLst>
      <p:ext uri="{BB962C8B-B14F-4D97-AF65-F5344CB8AC3E}">
        <p14:creationId xmlns:p14="http://schemas.microsoft.com/office/powerpoint/2010/main" val="352316967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88523" y="42863"/>
            <a:ext cx="7667925" cy="706945"/>
          </a:xfrm>
        </p:spPr>
        <p:txBody>
          <a:bodyPr/>
          <a:lstStyle/>
          <a:p>
            <a:r>
              <a:rPr lang="en-US" altLang="zh-CN" sz="3600" dirty="0" smtClean="0">
                <a:latin typeface="Cambria" panose="02040503050406030204" pitchFamily="18" charset="0"/>
              </a:rPr>
              <a:t>Motivation</a:t>
            </a:r>
            <a:endParaRPr lang="zh-CN" altLang="en-US" sz="3600" dirty="0">
              <a:solidFill>
                <a:srgbClr val="C00000"/>
              </a:solidFill>
              <a:latin typeface="Cambria" panose="02040503050406030204" pitchFamily="18" charset="0"/>
            </a:endParaRPr>
          </a:p>
        </p:txBody>
      </p:sp>
      <p:sp>
        <p:nvSpPr>
          <p:cNvPr id="6" name="矩形 5"/>
          <p:cNvSpPr/>
          <p:nvPr/>
        </p:nvSpPr>
        <p:spPr>
          <a:xfrm>
            <a:off x="270163" y="1034666"/>
            <a:ext cx="8707582" cy="4616648"/>
          </a:xfrm>
          <a:prstGeom prst="rect">
            <a:avLst/>
          </a:prstGeom>
        </p:spPr>
        <p:txBody>
          <a:bodyPr wrap="square">
            <a:spAutoFit/>
          </a:bodyPr>
          <a:lstStyle/>
          <a:p>
            <a:pPr marL="342900" lvl="0" indent="-342900">
              <a:spcBef>
                <a:spcPts val="1200"/>
              </a:spcBef>
              <a:buClr>
                <a:srgbClr val="0070C0"/>
              </a:buClr>
              <a:buSzPct val="70000"/>
              <a:buFont typeface="Wingdings" pitchFamily="2" charset="2"/>
              <a:buChar char="n"/>
            </a:pPr>
            <a:r>
              <a:rPr lang="en-US" altLang="zh-CN" sz="2400" dirty="0">
                <a:solidFill>
                  <a:prstClr val="black"/>
                </a:solidFill>
                <a:latin typeface="Cambria" panose="02040503050406030204" pitchFamily="18" charset="0"/>
                <a:ea typeface="宋体" panose="02010600030101010101" pitchFamily="2" charset="-122"/>
                <a:cs typeface="Times New Roman" pitchFamily="18" charset="0"/>
              </a:rPr>
              <a:t>Important for atmospheric remote sensing, climate change studies and fire detection </a:t>
            </a: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etc.</a:t>
            </a:r>
          </a:p>
          <a:p>
            <a:pPr marL="342900" lvl="0" indent="-342900">
              <a:spcBef>
                <a:spcPts val="1200"/>
              </a:spcBef>
              <a:buClr>
                <a:srgbClr val="0070C0"/>
              </a:buClr>
              <a:buSzPct val="70000"/>
              <a:buFont typeface="Wingdings" pitchFamily="2" charset="2"/>
              <a:buChar char="n"/>
            </a:pP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The optical properties of smoke particles may be diverse in </a:t>
            </a:r>
            <a:r>
              <a:rPr lang="en-US" altLang="zh-CN" sz="2400" dirty="0">
                <a:solidFill>
                  <a:prstClr val="black"/>
                </a:solidFill>
                <a:latin typeface="Cambria" panose="02040503050406030204" pitchFamily="18" charset="0"/>
                <a:ea typeface="宋体" panose="02010600030101010101" pitchFamily="2" charset="-122"/>
                <a:cs typeface="Times New Roman" pitchFamily="18" charset="0"/>
              </a:rPr>
              <a:t>different combustion </a:t>
            </a: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conditions.</a:t>
            </a:r>
          </a:p>
          <a:p>
            <a:pPr marL="342900" lvl="0" indent="-342900">
              <a:spcBef>
                <a:spcPts val="1200"/>
              </a:spcBef>
              <a:buClr>
                <a:srgbClr val="0070C0"/>
              </a:buClr>
              <a:buSzPct val="70000"/>
              <a:buFont typeface="Wingdings" pitchFamily="2" charset="2"/>
              <a:buChar char="n"/>
            </a:pP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Mie theory are often used in climate model. But it may be not applicable in many cases. So </a:t>
            </a:r>
            <a:r>
              <a:rPr lang="en-US" altLang="zh-CN" sz="2400" dirty="0">
                <a:solidFill>
                  <a:prstClr val="black"/>
                </a:solidFill>
                <a:latin typeface="Cambria" panose="02040503050406030204" pitchFamily="18" charset="0"/>
                <a:ea typeface="宋体" panose="02010600030101010101" pitchFamily="2" charset="-122"/>
                <a:cs typeface="Times New Roman" pitchFamily="18" charset="0"/>
              </a:rPr>
              <a:t>we </a:t>
            </a: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verified the </a:t>
            </a:r>
            <a:r>
              <a:rPr lang="en-US" altLang="zh-CN" sz="2400" dirty="0">
                <a:solidFill>
                  <a:prstClr val="black"/>
                </a:solidFill>
                <a:latin typeface="Cambria" panose="02040503050406030204" pitchFamily="18" charset="0"/>
                <a:ea typeface="宋体" panose="02010600030101010101" pitchFamily="2" charset="-122"/>
                <a:cs typeface="Times New Roman" pitchFamily="18" charset="0"/>
              </a:rPr>
              <a:t>applicability </a:t>
            </a: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of Mie and studied the optical properties of  non-spherical particles.</a:t>
            </a:r>
          </a:p>
          <a:p>
            <a:pPr marL="342900" lvl="0" indent="-342900">
              <a:spcBef>
                <a:spcPts val="1200"/>
              </a:spcBef>
              <a:buClr>
                <a:srgbClr val="0070C0"/>
              </a:buClr>
              <a:buSzPct val="70000"/>
              <a:buFont typeface="Wingdings" pitchFamily="2" charset="2"/>
              <a:buChar char="n"/>
            </a:pP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With </a:t>
            </a:r>
            <a:r>
              <a:rPr lang="en-US" altLang="zh-CN" sz="2400" dirty="0">
                <a:solidFill>
                  <a:prstClr val="black"/>
                </a:solidFill>
                <a:latin typeface="Cambria" panose="02040503050406030204" pitchFamily="18" charset="0"/>
                <a:ea typeface="宋体" panose="02010600030101010101" pitchFamily="2" charset="-122"/>
                <a:cs typeface="Times New Roman" pitchFamily="18" charset="0"/>
              </a:rPr>
              <a:t>the atmospheric </a:t>
            </a: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aging, soot particles tend to be coated  with non-absorbing materials, which leads to  </a:t>
            </a:r>
            <a:r>
              <a:rPr lang="en-US" altLang="zh-CN" sz="2400" dirty="0">
                <a:solidFill>
                  <a:prstClr val="black"/>
                </a:solidFill>
                <a:latin typeface="Cambria" panose="02040503050406030204" pitchFamily="18" charset="0"/>
                <a:ea typeface="宋体" panose="02010600030101010101" pitchFamily="2" charset="-122"/>
                <a:cs typeface="Times New Roman" pitchFamily="18" charset="0"/>
              </a:rPr>
              <a:t>more complex </a:t>
            </a: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morphology of soot particles</a:t>
            </a:r>
          </a:p>
        </p:txBody>
      </p:sp>
    </p:spTree>
    <p:extLst>
      <p:ext uri="{BB962C8B-B14F-4D97-AF65-F5344CB8AC3E}">
        <p14:creationId xmlns:p14="http://schemas.microsoft.com/office/powerpoint/2010/main" val="13591703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88523" y="42863"/>
            <a:ext cx="7667925" cy="706945"/>
          </a:xfrm>
        </p:spPr>
        <p:txBody>
          <a:bodyPr/>
          <a:lstStyle/>
          <a:p>
            <a:r>
              <a:rPr lang="en-US" altLang="zh-CN" sz="3600" dirty="0"/>
              <a:t>Experimental measurement</a:t>
            </a:r>
          </a:p>
        </p:txBody>
      </p:sp>
      <p:sp>
        <p:nvSpPr>
          <p:cNvPr id="6" name="矩形 5"/>
          <p:cNvSpPr/>
          <p:nvPr/>
        </p:nvSpPr>
        <p:spPr>
          <a:xfrm>
            <a:off x="270163" y="1034666"/>
            <a:ext cx="8707582" cy="461665"/>
          </a:xfrm>
          <a:prstGeom prst="rect">
            <a:avLst/>
          </a:prstGeom>
        </p:spPr>
        <p:txBody>
          <a:bodyPr wrap="square">
            <a:spAutoFit/>
          </a:bodyPr>
          <a:lstStyle/>
          <a:p>
            <a:pPr marL="342900" lvl="0" indent="-342900">
              <a:spcBef>
                <a:spcPts val="1200"/>
              </a:spcBef>
              <a:buClr>
                <a:srgbClr val="0070C0"/>
              </a:buClr>
              <a:buSzPct val="70000"/>
              <a:buFont typeface="Wingdings" pitchFamily="2" charset="2"/>
              <a:buChar char="n"/>
            </a:pP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Scattering </a:t>
            </a:r>
            <a:r>
              <a:rPr lang="en-US" altLang="zh-CN" sz="2400" dirty="0">
                <a:solidFill>
                  <a:prstClr val="black"/>
                </a:solidFill>
                <a:latin typeface="Cambria" panose="02040503050406030204" pitchFamily="18" charset="0"/>
                <a:ea typeface="宋体" panose="02010600030101010101" pitchFamily="2" charset="-122"/>
                <a:cs typeface="Times New Roman" pitchFamily="18" charset="0"/>
              </a:rPr>
              <a:t>and Stokes </a:t>
            </a: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Parameters</a:t>
            </a:r>
            <a:endParaRPr lang="en-US" altLang="zh-CN" sz="2400" dirty="0">
              <a:solidFill>
                <a:prstClr val="black"/>
              </a:solidFill>
              <a:latin typeface="Cambria" panose="02040503050406030204" pitchFamily="18" charset="0"/>
              <a:ea typeface="宋体" panose="02010600030101010101" pitchFamily="2" charset="-122"/>
              <a:cs typeface="Times New Roman" pitchFamily="18" charset="0"/>
            </a:endParaRPr>
          </a:p>
        </p:txBody>
      </p:sp>
      <p:graphicFrame>
        <p:nvGraphicFramePr>
          <p:cNvPr id="5" name="Object 78"/>
          <p:cNvGraphicFramePr>
            <a:graphicFrameLocks noChangeAspect="1"/>
          </p:cNvGraphicFramePr>
          <p:nvPr>
            <p:extLst>
              <p:ext uri="{D42A27DB-BD31-4B8C-83A1-F6EECF244321}">
                <p14:modId xmlns:p14="http://schemas.microsoft.com/office/powerpoint/2010/main" val="591866169"/>
              </p:ext>
            </p:extLst>
          </p:nvPr>
        </p:nvGraphicFramePr>
        <p:xfrm>
          <a:off x="270163" y="1881921"/>
          <a:ext cx="4504162" cy="3538378"/>
        </p:xfrm>
        <a:graphic>
          <a:graphicData uri="http://schemas.openxmlformats.org/presentationml/2006/ole">
            <mc:AlternateContent xmlns:mc="http://schemas.openxmlformats.org/markup-compatibility/2006">
              <mc:Choice xmlns:v="urn:schemas-microsoft-com:vml" Requires="v">
                <p:oleObj spid="_x0000_s4247" name="Visio" r:id="rId4" imgW="2733751" imgH="2147316" progId="Visio.Drawing.11">
                  <p:embed/>
                </p:oleObj>
              </mc:Choice>
              <mc:Fallback>
                <p:oleObj name="Visio" r:id="rId4" imgW="2733751" imgH="214731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163" y="1881921"/>
                        <a:ext cx="4504162" cy="3538378"/>
                      </a:xfrm>
                      <a:prstGeom prst="rect">
                        <a:avLst/>
                      </a:prstGeom>
                      <a:noFill/>
                      <a:ln>
                        <a:noFill/>
                      </a:ln>
                      <a:effectLst/>
                    </p:spPr>
                  </p:pic>
                </p:oleObj>
              </mc:Fallback>
            </mc:AlternateContent>
          </a:graphicData>
        </a:graphic>
      </p:graphicFrame>
      <p:sp>
        <p:nvSpPr>
          <p:cNvPr id="7" name="Rectangle 79"/>
          <p:cNvSpPr>
            <a:spLocks noChangeArrowheads="1"/>
          </p:cNvSpPr>
          <p:nvPr/>
        </p:nvSpPr>
        <p:spPr bwMode="auto">
          <a:xfrm>
            <a:off x="5052248" y="1781189"/>
            <a:ext cx="3640137" cy="135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har char="•"/>
              <a:defRPr sz="2800">
                <a:solidFill>
                  <a:srgbClr val="008000"/>
                </a:solidFill>
                <a:latin typeface="Times New Roman" panose="02020603050405020304" pitchFamily="18" charset="0"/>
              </a:defRPr>
            </a:lvl1pPr>
            <a:lvl2pPr marL="742950" indent="-285750">
              <a:spcBef>
                <a:spcPct val="20000"/>
              </a:spcBef>
              <a:buChar char="–"/>
              <a:defRPr sz="2400">
                <a:solidFill>
                  <a:srgbClr val="008000"/>
                </a:solidFill>
                <a:latin typeface="Times New Roman" panose="02020603050405020304" pitchFamily="18" charset="0"/>
              </a:defRPr>
            </a:lvl2pPr>
            <a:lvl3pPr marL="1143000" indent="-228600">
              <a:spcBef>
                <a:spcPct val="20000"/>
              </a:spcBef>
              <a:buChar char="•"/>
              <a:defRPr sz="2000">
                <a:solidFill>
                  <a:srgbClr val="008000"/>
                </a:solidFill>
                <a:latin typeface="Times New Roman" panose="02020603050405020304" pitchFamily="18" charset="0"/>
              </a:defRPr>
            </a:lvl3pPr>
            <a:lvl4pPr marL="1600200" indent="-228600">
              <a:spcBef>
                <a:spcPct val="20000"/>
              </a:spcBef>
              <a:buChar char="–"/>
              <a:defRPr>
                <a:solidFill>
                  <a:srgbClr val="008000"/>
                </a:solidFill>
                <a:latin typeface="Times New Roman" panose="02020603050405020304" pitchFamily="18" charset="0"/>
              </a:defRPr>
            </a:lvl4pPr>
            <a:lvl5pPr marL="2057400" indent="-228600">
              <a:spcBef>
                <a:spcPct val="20000"/>
              </a:spcBef>
              <a:buChar char="»"/>
              <a:defRPr>
                <a:solidFill>
                  <a:srgbClr val="008000"/>
                </a:solidFill>
                <a:latin typeface="Times New Roman" panose="02020603050405020304" pitchFamily="18" charset="0"/>
              </a:defRPr>
            </a:lvl5pPr>
            <a:lvl6pPr marL="2514600" indent="-228600" fontAlgn="base">
              <a:spcBef>
                <a:spcPct val="20000"/>
              </a:spcBef>
              <a:spcAft>
                <a:spcPct val="0"/>
              </a:spcAft>
              <a:buChar char="»"/>
              <a:defRPr>
                <a:solidFill>
                  <a:srgbClr val="008000"/>
                </a:solidFill>
                <a:latin typeface="Times New Roman" panose="02020603050405020304" pitchFamily="18" charset="0"/>
              </a:defRPr>
            </a:lvl6pPr>
            <a:lvl7pPr marL="2971800" indent="-228600" fontAlgn="base">
              <a:spcBef>
                <a:spcPct val="20000"/>
              </a:spcBef>
              <a:spcAft>
                <a:spcPct val="0"/>
              </a:spcAft>
              <a:buChar char="»"/>
              <a:defRPr>
                <a:solidFill>
                  <a:srgbClr val="008000"/>
                </a:solidFill>
                <a:latin typeface="Times New Roman" panose="02020603050405020304" pitchFamily="18" charset="0"/>
              </a:defRPr>
            </a:lvl7pPr>
            <a:lvl8pPr marL="3429000" indent="-228600" fontAlgn="base">
              <a:spcBef>
                <a:spcPct val="20000"/>
              </a:spcBef>
              <a:spcAft>
                <a:spcPct val="0"/>
              </a:spcAft>
              <a:buChar char="»"/>
              <a:defRPr>
                <a:solidFill>
                  <a:srgbClr val="008000"/>
                </a:solidFill>
                <a:latin typeface="Times New Roman" panose="02020603050405020304" pitchFamily="18" charset="0"/>
              </a:defRPr>
            </a:lvl8pPr>
            <a:lvl9pPr marL="3886200" indent="-228600" fontAlgn="base">
              <a:spcBef>
                <a:spcPct val="20000"/>
              </a:spcBef>
              <a:spcAft>
                <a:spcPct val="0"/>
              </a:spcAft>
              <a:buChar char="»"/>
              <a:defRPr>
                <a:solidFill>
                  <a:srgbClr val="008000"/>
                </a:solidFill>
                <a:latin typeface="Times New Roman" panose="02020603050405020304" pitchFamily="18" charset="0"/>
              </a:defRPr>
            </a:lvl9pPr>
          </a:lstStyle>
          <a:p>
            <a:r>
              <a:rPr lang="en-US" altLang="zh-CN" sz="2400" b="1" dirty="0">
                <a:solidFill>
                  <a:schemeClr val="tx1"/>
                </a:solidFill>
                <a:ea typeface="宋体" panose="02010600030101010101" pitchFamily="2" charset="-122"/>
              </a:rPr>
              <a:t>Light beam can be </a:t>
            </a:r>
            <a:r>
              <a:rPr lang="en-US" altLang="zh-CN" sz="2400" b="1" dirty="0" smtClean="0">
                <a:solidFill>
                  <a:schemeClr val="tx1"/>
                </a:solidFill>
                <a:ea typeface="宋体" panose="02010600030101010101" pitchFamily="2" charset="-122"/>
              </a:rPr>
              <a:t>represented </a:t>
            </a:r>
            <a:r>
              <a:rPr lang="en-US" altLang="zh-CN" sz="2400" b="1" dirty="0">
                <a:solidFill>
                  <a:schemeClr val="tx1"/>
                </a:solidFill>
                <a:ea typeface="宋体" panose="02010600030101010101" pitchFamily="2" charset="-122"/>
              </a:rPr>
              <a:t>by four Stokes parameters </a:t>
            </a:r>
            <a:endParaRPr lang="en-US" altLang="zh-CN" sz="2400" b="1" dirty="0">
              <a:solidFill>
                <a:schemeClr val="tx1"/>
              </a:solidFill>
              <a:ea typeface="宋体" panose="02010600030101010101" pitchFamily="2" charset="-122"/>
              <a:sym typeface="Symbol" panose="05050102010706020507" pitchFamily="18" charset="2"/>
            </a:endParaRPr>
          </a:p>
          <a:p>
            <a:endParaRPr lang="zh-CN" altLang="en-US" sz="2400" b="1" dirty="0">
              <a:ea typeface="宋体" panose="02010600030101010101" pitchFamily="2" charset="-122"/>
            </a:endParaRPr>
          </a:p>
          <a:p>
            <a:pPr>
              <a:buFontTx/>
              <a:buNone/>
            </a:pPr>
            <a:endParaRPr lang="zh-CN" altLang="zh-CN" sz="2400" b="1" dirty="0">
              <a:ea typeface="宋体" panose="02010600030101010101" pitchFamily="2" charset="-122"/>
            </a:endParaRPr>
          </a:p>
        </p:txBody>
      </p:sp>
      <p:grpSp>
        <p:nvGrpSpPr>
          <p:cNvPr id="15" name="Group 90"/>
          <p:cNvGrpSpPr>
            <a:grpSpLocks/>
          </p:cNvGrpSpPr>
          <p:nvPr/>
        </p:nvGrpSpPr>
        <p:grpSpPr bwMode="auto">
          <a:xfrm>
            <a:off x="5453062" y="4017963"/>
            <a:ext cx="3163888" cy="1836737"/>
            <a:chOff x="1621" y="844"/>
            <a:chExt cx="1993" cy="1157"/>
          </a:xfrm>
        </p:grpSpPr>
        <p:graphicFrame>
          <p:nvGraphicFramePr>
            <p:cNvPr id="16" name="Object 91">
              <a:hlinkClick r:id="" action="ppaction://ole?verb=0"/>
            </p:cNvPr>
            <p:cNvGraphicFramePr>
              <a:graphicFrameLocks/>
            </p:cNvGraphicFramePr>
            <p:nvPr>
              <p:extLst>
                <p:ext uri="{D42A27DB-BD31-4B8C-83A1-F6EECF244321}">
                  <p14:modId xmlns:p14="http://schemas.microsoft.com/office/powerpoint/2010/main" val="984352740"/>
                </p:ext>
              </p:extLst>
            </p:nvPr>
          </p:nvGraphicFramePr>
          <p:xfrm>
            <a:off x="1621" y="844"/>
            <a:ext cx="270" cy="1157"/>
          </p:xfrm>
          <a:graphic>
            <a:graphicData uri="http://schemas.openxmlformats.org/presentationml/2006/ole">
              <mc:AlternateContent xmlns:mc="http://schemas.openxmlformats.org/markup-compatibility/2006">
                <mc:Choice xmlns:v="urn:schemas-microsoft-com:vml" Requires="v">
                  <p:oleObj spid="_x0000_s4248" name="公式" r:id="rId6" imgW="291960" imgH="914400" progId="Equation.3">
                    <p:embed/>
                  </p:oleObj>
                </mc:Choice>
                <mc:Fallback>
                  <p:oleObj name="公式" r:id="rId6" imgW="291960" imgH="914400" progId="Equation.3">
                    <p:embed/>
                    <p:pic>
                      <p:nvPicPr>
                        <p:cNvPr id="0" name=""/>
                        <p:cNvPicPr>
                          <a:picLocks noChangeArrowheads="1"/>
                        </p:cNvPicPr>
                        <p:nvPr/>
                      </p:nvPicPr>
                      <p:blipFill>
                        <a:blip r:embed="rId7"/>
                        <a:srcRect/>
                        <a:stretch>
                          <a:fillRect/>
                        </a:stretch>
                      </p:blipFill>
                      <p:spPr bwMode="auto">
                        <a:xfrm>
                          <a:off x="1621" y="844"/>
                          <a:ext cx="270" cy="1157"/>
                        </a:xfrm>
                        <a:prstGeom prst="rect">
                          <a:avLst/>
                        </a:prstGeom>
                        <a:noFill/>
                        <a:ln>
                          <a:noFill/>
                        </a:ln>
                        <a:effectLst/>
                        <a:extLst/>
                      </p:spPr>
                    </p:pic>
                  </p:oleObj>
                </mc:Fallback>
              </mc:AlternateContent>
            </a:graphicData>
          </a:graphic>
        </p:graphicFrame>
        <p:sp>
          <p:nvSpPr>
            <p:cNvPr id="17" name="Rectangle 92"/>
            <p:cNvSpPr>
              <a:spLocks noChangeArrowheads="1"/>
            </p:cNvSpPr>
            <p:nvPr/>
          </p:nvSpPr>
          <p:spPr bwMode="auto">
            <a:xfrm>
              <a:off x="1891" y="844"/>
              <a:ext cx="1228"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312" tIns="42862" rIns="87312" bIns="42862">
              <a:spAutoFit/>
            </a:bodyPr>
            <a:lstStyle>
              <a:lvl1pPr defTabSz="858838" eaLnBrk="0" hangingPunct="0">
                <a:defRPr sz="2400">
                  <a:solidFill>
                    <a:schemeClr val="tx1"/>
                  </a:solidFill>
                  <a:latin typeface="Times New Roman" panose="02020603050405020304" pitchFamily="18" charset="0"/>
                </a:defRPr>
              </a:lvl1pPr>
              <a:lvl2pPr marL="430213" defTabSz="858838" eaLnBrk="0" hangingPunct="0">
                <a:defRPr sz="2400">
                  <a:solidFill>
                    <a:schemeClr val="tx1"/>
                  </a:solidFill>
                  <a:latin typeface="Times New Roman" panose="02020603050405020304" pitchFamily="18" charset="0"/>
                </a:defRPr>
              </a:lvl2pPr>
              <a:lvl3pPr marL="858838" defTabSz="858838" eaLnBrk="0" hangingPunct="0">
                <a:defRPr sz="2400">
                  <a:solidFill>
                    <a:schemeClr val="tx1"/>
                  </a:solidFill>
                  <a:latin typeface="Times New Roman" panose="02020603050405020304" pitchFamily="18" charset="0"/>
                </a:defRPr>
              </a:lvl3pPr>
              <a:lvl4pPr marL="1289050" defTabSz="858838" eaLnBrk="0" hangingPunct="0">
                <a:defRPr sz="2400">
                  <a:solidFill>
                    <a:schemeClr val="tx1"/>
                  </a:solidFill>
                  <a:latin typeface="Times New Roman" panose="02020603050405020304" pitchFamily="18" charset="0"/>
                </a:defRPr>
              </a:lvl4pPr>
              <a:lvl5pPr marL="1719263" defTabSz="858838" eaLnBrk="0" hangingPunct="0">
                <a:defRPr sz="2400">
                  <a:solidFill>
                    <a:schemeClr val="tx1"/>
                  </a:solidFill>
                  <a:latin typeface="Times New Roman" panose="02020603050405020304" pitchFamily="18" charset="0"/>
                </a:defRPr>
              </a:lvl5pPr>
              <a:lvl6pPr marL="2176463" defTabSz="858838" eaLnBrk="0" fontAlgn="base" hangingPunct="0">
                <a:spcBef>
                  <a:spcPct val="0"/>
                </a:spcBef>
                <a:spcAft>
                  <a:spcPct val="0"/>
                </a:spcAft>
                <a:defRPr sz="2400">
                  <a:solidFill>
                    <a:schemeClr val="tx1"/>
                  </a:solidFill>
                  <a:latin typeface="Times New Roman" panose="02020603050405020304" pitchFamily="18" charset="0"/>
                </a:defRPr>
              </a:lvl6pPr>
              <a:lvl7pPr marL="2633663" defTabSz="858838" eaLnBrk="0" fontAlgn="base" hangingPunct="0">
                <a:spcBef>
                  <a:spcPct val="0"/>
                </a:spcBef>
                <a:spcAft>
                  <a:spcPct val="0"/>
                </a:spcAft>
                <a:defRPr sz="2400">
                  <a:solidFill>
                    <a:schemeClr val="tx1"/>
                  </a:solidFill>
                  <a:latin typeface="Times New Roman" panose="02020603050405020304" pitchFamily="18" charset="0"/>
                </a:defRPr>
              </a:lvl7pPr>
              <a:lvl8pPr marL="3090863" defTabSz="858838" eaLnBrk="0" fontAlgn="base" hangingPunct="0">
                <a:spcBef>
                  <a:spcPct val="0"/>
                </a:spcBef>
                <a:spcAft>
                  <a:spcPct val="0"/>
                </a:spcAft>
                <a:defRPr sz="2400">
                  <a:solidFill>
                    <a:schemeClr val="tx1"/>
                  </a:solidFill>
                  <a:latin typeface="Times New Roman" panose="02020603050405020304" pitchFamily="18" charset="0"/>
                </a:defRPr>
              </a:lvl8pPr>
              <a:lvl9pPr marL="3548063" defTabSz="858838"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858838" eaLnBrk="0" fontAlgn="base" latinLnBrk="0" hangingPunct="0">
                <a:lnSpc>
                  <a:spcPct val="100000"/>
                </a:lnSpc>
                <a:spcBef>
                  <a:spcPct val="0"/>
                </a:spcBef>
                <a:spcAft>
                  <a:spcPct val="0"/>
                </a:spcAft>
                <a:buClrTx/>
                <a:buSzTx/>
                <a:buFontTx/>
                <a:buNone/>
                <a:tabLst/>
                <a:defRPr/>
              </a:pPr>
              <a:r>
                <a:rPr kumimoji="0" lang="en-US" altLang="zh-CN" sz="2300" b="0" i="0" u="none" strike="noStrike" kern="0" cap="none" spc="0" normalizeH="0" baseline="0" noProof="0" dirty="0" smtClean="0">
                  <a:ln>
                    <a:noFill/>
                  </a:ln>
                  <a:effectLst/>
                  <a:uLnTx/>
                  <a:uFillTx/>
                  <a:latin typeface="LBLHelveticaN4" pitchFamily="2" charset="0"/>
                </a:rPr>
                <a:t>total intensity</a:t>
              </a:r>
            </a:p>
          </p:txBody>
        </p:sp>
        <p:sp>
          <p:nvSpPr>
            <p:cNvPr id="18" name="Rectangle 93"/>
            <p:cNvSpPr>
              <a:spLocks noChangeArrowheads="1"/>
            </p:cNvSpPr>
            <p:nvPr/>
          </p:nvSpPr>
          <p:spPr bwMode="auto">
            <a:xfrm>
              <a:off x="1891" y="1144"/>
              <a:ext cx="16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312" tIns="42862" rIns="87312" bIns="42862">
              <a:spAutoFit/>
            </a:bodyPr>
            <a:lstStyle>
              <a:lvl1pPr defTabSz="858838" eaLnBrk="0" hangingPunct="0">
                <a:defRPr sz="2400">
                  <a:solidFill>
                    <a:schemeClr val="tx1"/>
                  </a:solidFill>
                  <a:latin typeface="Times New Roman" panose="02020603050405020304" pitchFamily="18" charset="0"/>
                </a:defRPr>
              </a:lvl1pPr>
              <a:lvl2pPr marL="430213" defTabSz="858838" eaLnBrk="0" hangingPunct="0">
                <a:defRPr sz="2400">
                  <a:solidFill>
                    <a:schemeClr val="tx1"/>
                  </a:solidFill>
                  <a:latin typeface="Times New Roman" panose="02020603050405020304" pitchFamily="18" charset="0"/>
                </a:defRPr>
              </a:lvl2pPr>
              <a:lvl3pPr marL="858838" defTabSz="858838" eaLnBrk="0" hangingPunct="0">
                <a:defRPr sz="2400">
                  <a:solidFill>
                    <a:schemeClr val="tx1"/>
                  </a:solidFill>
                  <a:latin typeface="Times New Roman" panose="02020603050405020304" pitchFamily="18" charset="0"/>
                </a:defRPr>
              </a:lvl3pPr>
              <a:lvl4pPr marL="1289050" defTabSz="858838" eaLnBrk="0" hangingPunct="0">
                <a:defRPr sz="2400">
                  <a:solidFill>
                    <a:schemeClr val="tx1"/>
                  </a:solidFill>
                  <a:latin typeface="Times New Roman" panose="02020603050405020304" pitchFamily="18" charset="0"/>
                </a:defRPr>
              </a:lvl4pPr>
              <a:lvl5pPr marL="1719263" defTabSz="858838" eaLnBrk="0" hangingPunct="0">
                <a:defRPr sz="2400">
                  <a:solidFill>
                    <a:schemeClr val="tx1"/>
                  </a:solidFill>
                  <a:latin typeface="Times New Roman" panose="02020603050405020304" pitchFamily="18" charset="0"/>
                </a:defRPr>
              </a:lvl5pPr>
              <a:lvl6pPr marL="2176463" defTabSz="858838" eaLnBrk="0" fontAlgn="base" hangingPunct="0">
                <a:spcBef>
                  <a:spcPct val="0"/>
                </a:spcBef>
                <a:spcAft>
                  <a:spcPct val="0"/>
                </a:spcAft>
                <a:defRPr sz="2400">
                  <a:solidFill>
                    <a:schemeClr val="tx1"/>
                  </a:solidFill>
                  <a:latin typeface="Times New Roman" panose="02020603050405020304" pitchFamily="18" charset="0"/>
                </a:defRPr>
              </a:lvl6pPr>
              <a:lvl7pPr marL="2633663" defTabSz="858838" eaLnBrk="0" fontAlgn="base" hangingPunct="0">
                <a:spcBef>
                  <a:spcPct val="0"/>
                </a:spcBef>
                <a:spcAft>
                  <a:spcPct val="0"/>
                </a:spcAft>
                <a:defRPr sz="2400">
                  <a:solidFill>
                    <a:schemeClr val="tx1"/>
                  </a:solidFill>
                  <a:latin typeface="Times New Roman" panose="02020603050405020304" pitchFamily="18" charset="0"/>
                </a:defRPr>
              </a:lvl7pPr>
              <a:lvl8pPr marL="3090863" defTabSz="858838" eaLnBrk="0" fontAlgn="base" hangingPunct="0">
                <a:spcBef>
                  <a:spcPct val="0"/>
                </a:spcBef>
                <a:spcAft>
                  <a:spcPct val="0"/>
                </a:spcAft>
                <a:defRPr sz="2400">
                  <a:solidFill>
                    <a:schemeClr val="tx1"/>
                  </a:solidFill>
                  <a:latin typeface="Times New Roman" panose="02020603050405020304" pitchFamily="18" charset="0"/>
                </a:defRPr>
              </a:lvl8pPr>
              <a:lvl9pPr marL="3548063" defTabSz="858838"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858838" eaLnBrk="0" fontAlgn="base" latinLnBrk="0" hangingPunct="0">
                <a:lnSpc>
                  <a:spcPct val="100000"/>
                </a:lnSpc>
                <a:spcBef>
                  <a:spcPct val="0"/>
                </a:spcBef>
                <a:spcAft>
                  <a:spcPct val="0"/>
                </a:spcAft>
                <a:buClrTx/>
                <a:buSzTx/>
                <a:buFontTx/>
                <a:buNone/>
                <a:tabLst/>
                <a:defRPr/>
              </a:pPr>
              <a:r>
                <a:rPr kumimoji="0" lang="en-US" altLang="zh-CN" sz="2300" b="0" i="0" u="none" strike="noStrike" kern="0" cap="none" spc="0" normalizeH="0" baseline="0" noProof="0" dirty="0" smtClean="0">
                  <a:ln>
                    <a:noFill/>
                  </a:ln>
                  <a:effectLst/>
                  <a:uLnTx/>
                  <a:uFillTx/>
                  <a:latin typeface="LBLHelveticaN4" pitchFamily="2" charset="0"/>
                </a:rPr>
                <a:t>± 90</a:t>
              </a:r>
              <a:r>
                <a:rPr kumimoji="0" lang="en-US" altLang="zh-CN" sz="2300" b="0" i="0" u="none" strike="noStrike" kern="0" cap="none" spc="0" normalizeH="0" baseline="30000" noProof="0" dirty="0" smtClean="0">
                  <a:ln>
                    <a:noFill/>
                  </a:ln>
                  <a:effectLst/>
                  <a:uLnTx/>
                  <a:uFillTx/>
                  <a:latin typeface="LBLHelveticaN4" pitchFamily="2" charset="0"/>
                </a:rPr>
                <a:t>o</a:t>
              </a:r>
              <a:r>
                <a:rPr kumimoji="0" lang="en-US" altLang="zh-CN" sz="2300" b="0" i="0" u="none" strike="noStrike" kern="0" cap="none" spc="0" normalizeH="0" baseline="0" noProof="0" dirty="0" smtClean="0">
                  <a:ln>
                    <a:noFill/>
                  </a:ln>
                  <a:effectLst/>
                  <a:uLnTx/>
                  <a:uFillTx/>
                  <a:latin typeface="LBLHelveticaN4" pitchFamily="2" charset="0"/>
                </a:rPr>
                <a:t> polarization</a:t>
              </a:r>
            </a:p>
          </p:txBody>
        </p:sp>
        <p:sp>
          <p:nvSpPr>
            <p:cNvPr id="19" name="Rectangle 94"/>
            <p:cNvSpPr>
              <a:spLocks noChangeArrowheads="1"/>
            </p:cNvSpPr>
            <p:nvPr/>
          </p:nvSpPr>
          <p:spPr bwMode="auto">
            <a:xfrm>
              <a:off x="1899" y="1428"/>
              <a:ext cx="164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312" tIns="42862" rIns="87312" bIns="42862">
              <a:spAutoFit/>
            </a:bodyPr>
            <a:lstStyle>
              <a:lvl1pPr defTabSz="858838" eaLnBrk="0" hangingPunct="0">
                <a:defRPr sz="2400">
                  <a:solidFill>
                    <a:schemeClr val="tx1"/>
                  </a:solidFill>
                  <a:latin typeface="Times New Roman" panose="02020603050405020304" pitchFamily="18" charset="0"/>
                </a:defRPr>
              </a:lvl1pPr>
              <a:lvl2pPr marL="430213" defTabSz="858838" eaLnBrk="0" hangingPunct="0">
                <a:defRPr sz="2400">
                  <a:solidFill>
                    <a:schemeClr val="tx1"/>
                  </a:solidFill>
                  <a:latin typeface="Times New Roman" panose="02020603050405020304" pitchFamily="18" charset="0"/>
                </a:defRPr>
              </a:lvl2pPr>
              <a:lvl3pPr marL="858838" defTabSz="858838" eaLnBrk="0" hangingPunct="0">
                <a:defRPr sz="2400">
                  <a:solidFill>
                    <a:schemeClr val="tx1"/>
                  </a:solidFill>
                  <a:latin typeface="Times New Roman" panose="02020603050405020304" pitchFamily="18" charset="0"/>
                </a:defRPr>
              </a:lvl3pPr>
              <a:lvl4pPr marL="1289050" defTabSz="858838" eaLnBrk="0" hangingPunct="0">
                <a:defRPr sz="2400">
                  <a:solidFill>
                    <a:schemeClr val="tx1"/>
                  </a:solidFill>
                  <a:latin typeface="Times New Roman" panose="02020603050405020304" pitchFamily="18" charset="0"/>
                </a:defRPr>
              </a:lvl4pPr>
              <a:lvl5pPr marL="1719263" defTabSz="858838" eaLnBrk="0" hangingPunct="0">
                <a:defRPr sz="2400">
                  <a:solidFill>
                    <a:schemeClr val="tx1"/>
                  </a:solidFill>
                  <a:latin typeface="Times New Roman" panose="02020603050405020304" pitchFamily="18" charset="0"/>
                </a:defRPr>
              </a:lvl5pPr>
              <a:lvl6pPr marL="2176463" defTabSz="858838" eaLnBrk="0" fontAlgn="base" hangingPunct="0">
                <a:spcBef>
                  <a:spcPct val="0"/>
                </a:spcBef>
                <a:spcAft>
                  <a:spcPct val="0"/>
                </a:spcAft>
                <a:defRPr sz="2400">
                  <a:solidFill>
                    <a:schemeClr val="tx1"/>
                  </a:solidFill>
                  <a:latin typeface="Times New Roman" panose="02020603050405020304" pitchFamily="18" charset="0"/>
                </a:defRPr>
              </a:lvl6pPr>
              <a:lvl7pPr marL="2633663" defTabSz="858838" eaLnBrk="0" fontAlgn="base" hangingPunct="0">
                <a:spcBef>
                  <a:spcPct val="0"/>
                </a:spcBef>
                <a:spcAft>
                  <a:spcPct val="0"/>
                </a:spcAft>
                <a:defRPr sz="2400">
                  <a:solidFill>
                    <a:schemeClr val="tx1"/>
                  </a:solidFill>
                  <a:latin typeface="Times New Roman" panose="02020603050405020304" pitchFamily="18" charset="0"/>
                </a:defRPr>
              </a:lvl7pPr>
              <a:lvl8pPr marL="3090863" defTabSz="858838" eaLnBrk="0" fontAlgn="base" hangingPunct="0">
                <a:spcBef>
                  <a:spcPct val="0"/>
                </a:spcBef>
                <a:spcAft>
                  <a:spcPct val="0"/>
                </a:spcAft>
                <a:defRPr sz="2400">
                  <a:solidFill>
                    <a:schemeClr val="tx1"/>
                  </a:solidFill>
                  <a:latin typeface="Times New Roman" panose="02020603050405020304" pitchFamily="18" charset="0"/>
                </a:defRPr>
              </a:lvl8pPr>
              <a:lvl9pPr marL="3548063" defTabSz="858838"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858838" eaLnBrk="0" fontAlgn="base" latinLnBrk="0" hangingPunct="0">
                <a:lnSpc>
                  <a:spcPct val="100000"/>
                </a:lnSpc>
                <a:spcBef>
                  <a:spcPct val="0"/>
                </a:spcBef>
                <a:spcAft>
                  <a:spcPct val="0"/>
                </a:spcAft>
                <a:buClrTx/>
                <a:buSzTx/>
                <a:buFontTx/>
                <a:buNone/>
                <a:tabLst/>
                <a:defRPr/>
              </a:pPr>
              <a:r>
                <a:rPr kumimoji="0" lang="en-US" altLang="zh-CN" sz="2300" b="0" i="0" u="none" strike="noStrike" kern="0" cap="none" spc="0" normalizeH="0" baseline="0" noProof="0" dirty="0" smtClean="0">
                  <a:ln>
                    <a:noFill/>
                  </a:ln>
                  <a:effectLst/>
                  <a:uLnTx/>
                  <a:uFillTx/>
                  <a:latin typeface="LBLHelveticaN4" pitchFamily="2" charset="0"/>
                </a:rPr>
                <a:t>± 45</a:t>
              </a:r>
              <a:r>
                <a:rPr kumimoji="0" lang="en-US" altLang="zh-CN" sz="2300" b="0" i="0" u="none" strike="noStrike" kern="0" cap="none" spc="0" normalizeH="0" baseline="30000" noProof="0" dirty="0" smtClean="0">
                  <a:ln>
                    <a:noFill/>
                  </a:ln>
                  <a:effectLst/>
                  <a:uLnTx/>
                  <a:uFillTx/>
                  <a:latin typeface="LBLHelveticaN4" pitchFamily="2" charset="0"/>
                </a:rPr>
                <a:t>o</a:t>
              </a:r>
              <a:r>
                <a:rPr kumimoji="0" lang="en-US" altLang="zh-CN" sz="2300" b="0" i="0" u="none" strike="noStrike" kern="0" cap="none" spc="0" normalizeH="0" baseline="0" noProof="0" dirty="0" smtClean="0">
                  <a:ln>
                    <a:noFill/>
                  </a:ln>
                  <a:effectLst/>
                  <a:uLnTx/>
                  <a:uFillTx/>
                  <a:latin typeface="LBLHelveticaN4" pitchFamily="2" charset="0"/>
                </a:rPr>
                <a:t> polarization</a:t>
              </a:r>
            </a:p>
          </p:txBody>
        </p:sp>
        <p:sp>
          <p:nvSpPr>
            <p:cNvPr id="20" name="Rectangle 95"/>
            <p:cNvSpPr>
              <a:spLocks noChangeArrowheads="1"/>
            </p:cNvSpPr>
            <p:nvPr/>
          </p:nvSpPr>
          <p:spPr bwMode="auto">
            <a:xfrm>
              <a:off x="1891" y="1724"/>
              <a:ext cx="1723"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312" tIns="42862" rIns="87312" bIns="42862">
              <a:spAutoFit/>
            </a:bodyPr>
            <a:lstStyle>
              <a:lvl1pPr defTabSz="858838" eaLnBrk="0" hangingPunct="0">
                <a:defRPr sz="2400">
                  <a:solidFill>
                    <a:schemeClr val="tx1"/>
                  </a:solidFill>
                  <a:latin typeface="Times New Roman" panose="02020603050405020304" pitchFamily="18" charset="0"/>
                </a:defRPr>
              </a:lvl1pPr>
              <a:lvl2pPr marL="430213" defTabSz="858838" eaLnBrk="0" hangingPunct="0">
                <a:defRPr sz="2400">
                  <a:solidFill>
                    <a:schemeClr val="tx1"/>
                  </a:solidFill>
                  <a:latin typeface="Times New Roman" panose="02020603050405020304" pitchFamily="18" charset="0"/>
                </a:defRPr>
              </a:lvl2pPr>
              <a:lvl3pPr marL="858838" defTabSz="858838" eaLnBrk="0" hangingPunct="0">
                <a:defRPr sz="2400">
                  <a:solidFill>
                    <a:schemeClr val="tx1"/>
                  </a:solidFill>
                  <a:latin typeface="Times New Roman" panose="02020603050405020304" pitchFamily="18" charset="0"/>
                </a:defRPr>
              </a:lvl3pPr>
              <a:lvl4pPr marL="1289050" defTabSz="858838" eaLnBrk="0" hangingPunct="0">
                <a:defRPr sz="2400">
                  <a:solidFill>
                    <a:schemeClr val="tx1"/>
                  </a:solidFill>
                  <a:latin typeface="Times New Roman" panose="02020603050405020304" pitchFamily="18" charset="0"/>
                </a:defRPr>
              </a:lvl4pPr>
              <a:lvl5pPr marL="1719263" defTabSz="858838" eaLnBrk="0" hangingPunct="0">
                <a:defRPr sz="2400">
                  <a:solidFill>
                    <a:schemeClr val="tx1"/>
                  </a:solidFill>
                  <a:latin typeface="Times New Roman" panose="02020603050405020304" pitchFamily="18" charset="0"/>
                </a:defRPr>
              </a:lvl5pPr>
              <a:lvl6pPr marL="2176463" defTabSz="858838" eaLnBrk="0" fontAlgn="base" hangingPunct="0">
                <a:spcBef>
                  <a:spcPct val="0"/>
                </a:spcBef>
                <a:spcAft>
                  <a:spcPct val="0"/>
                </a:spcAft>
                <a:defRPr sz="2400">
                  <a:solidFill>
                    <a:schemeClr val="tx1"/>
                  </a:solidFill>
                  <a:latin typeface="Times New Roman" panose="02020603050405020304" pitchFamily="18" charset="0"/>
                </a:defRPr>
              </a:lvl6pPr>
              <a:lvl7pPr marL="2633663" defTabSz="858838" eaLnBrk="0" fontAlgn="base" hangingPunct="0">
                <a:spcBef>
                  <a:spcPct val="0"/>
                </a:spcBef>
                <a:spcAft>
                  <a:spcPct val="0"/>
                </a:spcAft>
                <a:defRPr sz="2400">
                  <a:solidFill>
                    <a:schemeClr val="tx1"/>
                  </a:solidFill>
                  <a:latin typeface="Times New Roman" panose="02020603050405020304" pitchFamily="18" charset="0"/>
                </a:defRPr>
              </a:lvl7pPr>
              <a:lvl8pPr marL="3090863" defTabSz="858838" eaLnBrk="0" fontAlgn="base" hangingPunct="0">
                <a:spcBef>
                  <a:spcPct val="0"/>
                </a:spcBef>
                <a:spcAft>
                  <a:spcPct val="0"/>
                </a:spcAft>
                <a:defRPr sz="2400">
                  <a:solidFill>
                    <a:schemeClr val="tx1"/>
                  </a:solidFill>
                  <a:latin typeface="Times New Roman" panose="02020603050405020304" pitchFamily="18" charset="0"/>
                </a:defRPr>
              </a:lvl8pPr>
              <a:lvl9pPr marL="3548063" defTabSz="858838"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858838" eaLnBrk="0" fontAlgn="base" latinLnBrk="0" hangingPunct="0">
                <a:lnSpc>
                  <a:spcPct val="100000"/>
                </a:lnSpc>
                <a:spcBef>
                  <a:spcPct val="0"/>
                </a:spcBef>
                <a:spcAft>
                  <a:spcPct val="0"/>
                </a:spcAft>
                <a:buClrTx/>
                <a:buSzTx/>
                <a:buFontTx/>
                <a:buNone/>
                <a:tabLst/>
                <a:defRPr/>
              </a:pPr>
              <a:r>
                <a:rPr kumimoji="0" lang="en-US" altLang="zh-CN" sz="2300" b="0" i="0" u="none" strike="noStrike" kern="0" cap="none" spc="0" normalizeH="0" baseline="0" noProof="0" dirty="0" smtClean="0">
                  <a:ln>
                    <a:noFill/>
                  </a:ln>
                  <a:effectLst/>
                  <a:uLnTx/>
                  <a:uFillTx/>
                  <a:latin typeface="LBLHelveticaN4" pitchFamily="2" charset="0"/>
                </a:rPr>
                <a:t>circular polarization</a:t>
              </a:r>
            </a:p>
          </p:txBody>
        </p:sp>
      </p:grpSp>
    </p:spTree>
    <p:extLst>
      <p:ext uri="{BB962C8B-B14F-4D97-AF65-F5344CB8AC3E}">
        <p14:creationId xmlns:p14="http://schemas.microsoft.com/office/powerpoint/2010/main" val="146570970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88523" y="42863"/>
            <a:ext cx="7667925" cy="706945"/>
          </a:xfrm>
        </p:spPr>
        <p:txBody>
          <a:bodyPr/>
          <a:lstStyle/>
          <a:p>
            <a:r>
              <a:rPr lang="en-US" altLang="zh-CN" sz="3600" dirty="0"/>
              <a:t>Experimental measurement</a:t>
            </a:r>
            <a:endParaRPr lang="zh-CN" altLang="en-US" sz="3600" dirty="0">
              <a:solidFill>
                <a:srgbClr val="C00000"/>
              </a:solidFill>
              <a:latin typeface="Cambria" panose="02040503050406030204" pitchFamily="18" charset="0"/>
            </a:endParaRPr>
          </a:p>
        </p:txBody>
      </p:sp>
      <p:sp>
        <p:nvSpPr>
          <p:cNvPr id="6" name="矩形 5"/>
          <p:cNvSpPr/>
          <p:nvPr/>
        </p:nvSpPr>
        <p:spPr>
          <a:xfrm>
            <a:off x="104911" y="1096445"/>
            <a:ext cx="8707582" cy="461665"/>
          </a:xfrm>
          <a:prstGeom prst="rect">
            <a:avLst/>
          </a:prstGeom>
        </p:spPr>
        <p:txBody>
          <a:bodyPr wrap="square">
            <a:spAutoFit/>
          </a:bodyPr>
          <a:lstStyle/>
          <a:p>
            <a:pPr marL="342900" lvl="0" indent="-342900">
              <a:spcBef>
                <a:spcPts val="1200"/>
              </a:spcBef>
              <a:buClr>
                <a:srgbClr val="0070C0"/>
              </a:buClr>
              <a:buSzPct val="70000"/>
              <a:buFont typeface="Wingdings" pitchFamily="2" charset="2"/>
              <a:buChar char="n"/>
            </a:pPr>
            <a:r>
              <a:rPr lang="en-US" altLang="zh-CN" sz="2400" dirty="0" smtClean="0">
                <a:solidFill>
                  <a:prstClr val="black"/>
                </a:solidFill>
                <a:latin typeface="Cambria" panose="02040503050406030204" pitchFamily="18" charset="0"/>
                <a:ea typeface="宋体" panose="02010600030101010101" pitchFamily="2" charset="-122"/>
                <a:cs typeface="Times New Roman" pitchFamily="18" charset="0"/>
              </a:rPr>
              <a:t>Mueller </a:t>
            </a:r>
            <a:r>
              <a:rPr lang="en-US" altLang="zh-CN" sz="2400" dirty="0">
                <a:solidFill>
                  <a:prstClr val="black"/>
                </a:solidFill>
                <a:latin typeface="Cambria" panose="02040503050406030204" pitchFamily="18" charset="0"/>
                <a:ea typeface="宋体" panose="02010600030101010101" pitchFamily="2" charset="-122"/>
                <a:cs typeface="Times New Roman" pitchFamily="18" charset="0"/>
              </a:rPr>
              <a:t>matrix</a:t>
            </a:r>
          </a:p>
        </p:txBody>
      </p:sp>
      <p:sp>
        <p:nvSpPr>
          <p:cNvPr id="3" name="文本框 2"/>
          <p:cNvSpPr txBox="1"/>
          <p:nvPr/>
        </p:nvSpPr>
        <p:spPr>
          <a:xfrm>
            <a:off x="694064" y="1683603"/>
            <a:ext cx="8780443" cy="707886"/>
          </a:xfrm>
          <a:prstGeom prst="rect">
            <a:avLst/>
          </a:prstGeom>
          <a:noFill/>
        </p:spPr>
        <p:txBody>
          <a:bodyPr wrap="square" rtlCol="0">
            <a:spAutoFit/>
          </a:bodyPr>
          <a:lstStyle/>
          <a:p>
            <a:r>
              <a:rPr lang="en-US" altLang="zh-CN" sz="2000" dirty="0" smtClean="0">
                <a:latin typeface="Cambria" panose="02040503050406030204" pitchFamily="18" charset="0"/>
              </a:rPr>
              <a:t>The transformation from incident light to scattering light can be  represented </a:t>
            </a:r>
            <a:r>
              <a:rPr lang="en-US" altLang="zh-CN" sz="2000" dirty="0">
                <a:latin typeface="Cambria" panose="02040503050406030204" pitchFamily="18" charset="0"/>
              </a:rPr>
              <a:t>by </a:t>
            </a:r>
            <a:r>
              <a:rPr lang="en-US" altLang="zh-CN" sz="2000" dirty="0" smtClean="0">
                <a:latin typeface="Cambria" panose="02040503050406030204" pitchFamily="18" charset="0"/>
              </a:rPr>
              <a:t>Mueller matrix:</a:t>
            </a:r>
            <a:endParaRPr lang="en-US" altLang="zh-CN" sz="2000" dirty="0">
              <a:latin typeface="Cambria" panose="02040503050406030204" pitchFamily="18" charset="0"/>
            </a:endParaRPr>
          </a:p>
        </p:txBody>
      </p:sp>
      <p:grpSp>
        <p:nvGrpSpPr>
          <p:cNvPr id="7" name="Group 61"/>
          <p:cNvGrpSpPr>
            <a:grpSpLocks/>
          </p:cNvGrpSpPr>
          <p:nvPr/>
        </p:nvGrpSpPr>
        <p:grpSpPr bwMode="auto">
          <a:xfrm>
            <a:off x="1249235" y="2640093"/>
            <a:ext cx="3343275" cy="674688"/>
            <a:chOff x="1701" y="3339"/>
            <a:chExt cx="2106" cy="425"/>
          </a:xfrm>
        </p:grpSpPr>
        <p:sp>
          <p:nvSpPr>
            <p:cNvPr id="8" name="Rectangle 62"/>
            <p:cNvSpPr>
              <a:spLocks noChangeArrowheads="1"/>
            </p:cNvSpPr>
            <p:nvPr/>
          </p:nvSpPr>
          <p:spPr bwMode="auto">
            <a:xfrm>
              <a:off x="1701" y="3339"/>
              <a:ext cx="2106" cy="4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 name="Object 63"/>
            <p:cNvGraphicFramePr>
              <a:graphicFrameLocks noChangeAspect="1"/>
            </p:cNvGraphicFramePr>
            <p:nvPr>
              <p:extLst>
                <p:ext uri="{D42A27DB-BD31-4B8C-83A1-F6EECF244321}">
                  <p14:modId xmlns:p14="http://schemas.microsoft.com/office/powerpoint/2010/main" val="687565773"/>
                </p:ext>
              </p:extLst>
            </p:nvPr>
          </p:nvGraphicFramePr>
          <p:xfrm>
            <a:off x="2063" y="3430"/>
            <a:ext cx="1452" cy="287"/>
          </p:xfrm>
          <a:graphic>
            <a:graphicData uri="http://schemas.openxmlformats.org/presentationml/2006/ole">
              <mc:AlternateContent xmlns:mc="http://schemas.openxmlformats.org/markup-compatibility/2006">
                <mc:Choice xmlns:v="urn:schemas-microsoft-com:vml" Requires="v">
                  <p:oleObj spid="_x0000_s5198" name="公式" r:id="rId4" imgW="1155600" imgH="228600" progId="Equation.3">
                    <p:embed/>
                  </p:oleObj>
                </mc:Choice>
                <mc:Fallback>
                  <p:oleObj name="公式" r:id="rId4" imgW="1155600" imgH="228600" progId="Equation.3">
                    <p:embed/>
                    <p:pic>
                      <p:nvPicPr>
                        <p:cNvPr id="0" name=""/>
                        <p:cNvPicPr>
                          <a:picLocks noChangeAspect="1" noChangeArrowheads="1"/>
                        </p:cNvPicPr>
                        <p:nvPr/>
                      </p:nvPicPr>
                      <p:blipFill>
                        <a:blip r:embed="rId5"/>
                        <a:srcRect/>
                        <a:stretch>
                          <a:fillRect/>
                        </a:stretch>
                      </p:blipFill>
                      <p:spPr bwMode="auto">
                        <a:xfrm>
                          <a:off x="2063" y="3430"/>
                          <a:ext cx="1452"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64"/>
          <p:cNvGrpSpPr>
            <a:grpSpLocks/>
          </p:cNvGrpSpPr>
          <p:nvPr/>
        </p:nvGrpSpPr>
        <p:grpSpPr bwMode="auto">
          <a:xfrm>
            <a:off x="3988807" y="2659238"/>
            <a:ext cx="4638674" cy="1223962"/>
            <a:chOff x="2200" y="3421"/>
            <a:chExt cx="2922" cy="771"/>
          </a:xfrm>
        </p:grpSpPr>
        <p:sp>
          <p:nvSpPr>
            <p:cNvPr id="11" name="Line 65"/>
            <p:cNvSpPr>
              <a:spLocks noChangeShapeType="1"/>
            </p:cNvSpPr>
            <p:nvPr/>
          </p:nvSpPr>
          <p:spPr bwMode="auto">
            <a:xfrm>
              <a:off x="2200" y="3566"/>
              <a:ext cx="3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66"/>
            <p:cNvSpPr>
              <a:spLocks noChangeShapeType="1"/>
            </p:cNvSpPr>
            <p:nvPr/>
          </p:nvSpPr>
          <p:spPr bwMode="auto">
            <a:xfrm>
              <a:off x="2427" y="3566"/>
              <a:ext cx="862" cy="272"/>
            </a:xfrm>
            <a:prstGeom prst="line">
              <a:avLst/>
            </a:prstGeom>
            <a:noFill/>
            <a:ln w="9525">
              <a:solidFill>
                <a:srgbClr val="F4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67"/>
            <p:cNvSpPr>
              <a:spLocks noChangeArrowheads="1"/>
            </p:cNvSpPr>
            <p:nvPr/>
          </p:nvSpPr>
          <p:spPr bwMode="auto">
            <a:xfrm>
              <a:off x="3353" y="3421"/>
              <a:ext cx="1769" cy="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har char="•"/>
                <a:defRPr sz="2800">
                  <a:solidFill>
                    <a:srgbClr val="008000"/>
                  </a:solidFill>
                  <a:latin typeface="Times New Roman" panose="02020603050405020304" pitchFamily="18" charset="0"/>
                </a:defRPr>
              </a:lvl1pPr>
              <a:lvl2pPr marL="742950" indent="-285750">
                <a:spcBef>
                  <a:spcPct val="20000"/>
                </a:spcBef>
                <a:buChar char="–"/>
                <a:defRPr sz="2400">
                  <a:solidFill>
                    <a:srgbClr val="008000"/>
                  </a:solidFill>
                  <a:latin typeface="Times New Roman" panose="02020603050405020304" pitchFamily="18" charset="0"/>
                </a:defRPr>
              </a:lvl2pPr>
              <a:lvl3pPr marL="1143000" indent="-228600">
                <a:spcBef>
                  <a:spcPct val="20000"/>
                </a:spcBef>
                <a:buChar char="•"/>
                <a:defRPr sz="2000">
                  <a:solidFill>
                    <a:srgbClr val="008000"/>
                  </a:solidFill>
                  <a:latin typeface="Times New Roman" panose="02020603050405020304" pitchFamily="18" charset="0"/>
                </a:defRPr>
              </a:lvl3pPr>
              <a:lvl4pPr marL="1600200" indent="-228600">
                <a:spcBef>
                  <a:spcPct val="20000"/>
                </a:spcBef>
                <a:buChar char="–"/>
                <a:defRPr>
                  <a:solidFill>
                    <a:srgbClr val="008000"/>
                  </a:solidFill>
                  <a:latin typeface="Times New Roman" panose="02020603050405020304" pitchFamily="18" charset="0"/>
                </a:defRPr>
              </a:lvl4pPr>
              <a:lvl5pPr marL="2057400" indent="-228600">
                <a:spcBef>
                  <a:spcPct val="20000"/>
                </a:spcBef>
                <a:buChar char="»"/>
                <a:defRPr>
                  <a:solidFill>
                    <a:srgbClr val="008000"/>
                  </a:solidFill>
                  <a:latin typeface="Times New Roman" panose="02020603050405020304" pitchFamily="18" charset="0"/>
                </a:defRPr>
              </a:lvl5pPr>
              <a:lvl6pPr marL="2514600" indent="-228600" fontAlgn="base">
                <a:spcBef>
                  <a:spcPct val="20000"/>
                </a:spcBef>
                <a:spcAft>
                  <a:spcPct val="0"/>
                </a:spcAft>
                <a:buChar char="»"/>
                <a:defRPr>
                  <a:solidFill>
                    <a:srgbClr val="008000"/>
                  </a:solidFill>
                  <a:latin typeface="Times New Roman" panose="02020603050405020304" pitchFamily="18" charset="0"/>
                </a:defRPr>
              </a:lvl6pPr>
              <a:lvl7pPr marL="2971800" indent="-228600" fontAlgn="base">
                <a:spcBef>
                  <a:spcPct val="20000"/>
                </a:spcBef>
                <a:spcAft>
                  <a:spcPct val="0"/>
                </a:spcAft>
                <a:buChar char="»"/>
                <a:defRPr>
                  <a:solidFill>
                    <a:srgbClr val="008000"/>
                  </a:solidFill>
                  <a:latin typeface="Times New Roman" panose="02020603050405020304" pitchFamily="18" charset="0"/>
                </a:defRPr>
              </a:lvl7pPr>
              <a:lvl8pPr marL="3429000" indent="-228600" fontAlgn="base">
                <a:spcBef>
                  <a:spcPct val="20000"/>
                </a:spcBef>
                <a:spcAft>
                  <a:spcPct val="0"/>
                </a:spcAft>
                <a:buChar char="»"/>
                <a:defRPr>
                  <a:solidFill>
                    <a:srgbClr val="008000"/>
                  </a:solidFill>
                  <a:latin typeface="Times New Roman" panose="02020603050405020304" pitchFamily="18" charset="0"/>
                </a:defRPr>
              </a:lvl8pPr>
              <a:lvl9pPr marL="3886200" indent="-228600" fontAlgn="base">
                <a:spcBef>
                  <a:spcPct val="20000"/>
                </a:spcBef>
                <a:spcAft>
                  <a:spcPct val="0"/>
                </a:spcAft>
                <a:buChar char="»"/>
                <a:defRPr>
                  <a:solidFill>
                    <a:srgbClr val="008000"/>
                  </a:solidFill>
                  <a:latin typeface="Times New Roman" panose="02020603050405020304" pitchFamily="18" charset="0"/>
                </a:defRPr>
              </a:lvl9pPr>
            </a:lstStyle>
            <a:p>
              <a:pPr>
                <a:buFont typeface="Wingdings" panose="05000000000000000000" pitchFamily="2" charset="2"/>
                <a:buNone/>
              </a:pPr>
              <a:r>
                <a:rPr lang="en-US" altLang="zh-CN" sz="2000" b="1" dirty="0">
                  <a:solidFill>
                    <a:srgbClr val="F40000"/>
                  </a:solidFill>
                  <a:latin typeface="Cambria" panose="02040503050406030204" pitchFamily="18" charset="0"/>
                  <a:ea typeface="宋体" panose="02010600030101010101" pitchFamily="2" charset="-122"/>
                </a:rPr>
                <a:t>Scattering matrix</a:t>
              </a:r>
            </a:p>
            <a:p>
              <a:pPr>
                <a:buFont typeface="Wingdings" panose="05000000000000000000" pitchFamily="2" charset="2"/>
                <a:buNone/>
              </a:pPr>
              <a:r>
                <a:rPr lang="en-US" altLang="zh-CN" sz="2000" b="1" dirty="0">
                  <a:solidFill>
                    <a:srgbClr val="F40000"/>
                  </a:solidFill>
                  <a:latin typeface="Cambria" panose="02040503050406030204" pitchFamily="18" charset="0"/>
                  <a:ea typeface="宋体" panose="02010600030101010101" pitchFamily="2" charset="-122"/>
                </a:rPr>
                <a:t>Measurement and</a:t>
              </a:r>
            </a:p>
            <a:p>
              <a:pPr>
                <a:buFont typeface="Wingdings" panose="05000000000000000000" pitchFamily="2" charset="2"/>
                <a:buNone/>
              </a:pPr>
              <a:r>
                <a:rPr lang="en-US" altLang="zh-CN" sz="2000" b="1" dirty="0">
                  <a:solidFill>
                    <a:srgbClr val="F40000"/>
                  </a:solidFill>
                  <a:latin typeface="Cambria" panose="02040503050406030204" pitchFamily="18" charset="0"/>
                  <a:ea typeface="宋体" panose="02010600030101010101" pitchFamily="2" charset="-122"/>
                </a:rPr>
                <a:t>Modeling</a:t>
              </a:r>
            </a:p>
            <a:p>
              <a:pPr>
                <a:buFont typeface="Wingdings" panose="05000000000000000000" pitchFamily="2" charset="2"/>
                <a:buChar char="n"/>
              </a:pPr>
              <a:endParaRPr lang="zh-CN" altLang="en-US" sz="2000" b="1" dirty="0">
                <a:solidFill>
                  <a:srgbClr val="F40000"/>
                </a:solidFill>
                <a:ea typeface="宋体" panose="02010600030101010101" pitchFamily="2" charset="-122"/>
              </a:endParaRPr>
            </a:p>
            <a:p>
              <a:pPr>
                <a:buFont typeface="Wingdings" panose="05000000000000000000" pitchFamily="2" charset="2"/>
                <a:buChar char="n"/>
              </a:pPr>
              <a:endParaRPr lang="zh-CN" altLang="zh-CN" sz="2000" b="1" dirty="0">
                <a:ea typeface="宋体" panose="02010600030101010101" pitchFamily="2" charset="-122"/>
              </a:endParaRPr>
            </a:p>
          </p:txBody>
        </p:sp>
      </p:grpSp>
      <mc:AlternateContent xmlns:mc="http://schemas.openxmlformats.org/markup-compatibility/2006" xmlns:a14="http://schemas.microsoft.com/office/drawing/2010/main">
        <mc:Choice Requires="a14">
          <p:sp>
            <p:nvSpPr>
              <p:cNvPr id="47" name="矩形 46"/>
              <p:cNvSpPr/>
              <p:nvPr/>
            </p:nvSpPr>
            <p:spPr>
              <a:xfrm>
                <a:off x="243090" y="4208031"/>
                <a:ext cx="4648399" cy="1242071"/>
              </a:xfrm>
              <a:prstGeom prst="rect">
                <a:avLst/>
              </a:prstGeom>
              <a:solidFill>
                <a:schemeClr val="accent1">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0070C0"/>
                          </a:solidFill>
                          <a:latin typeface="Cambria Math" panose="02040503050406030204" pitchFamily="18" charset="0"/>
                        </a:rPr>
                        <m:t>𝐹</m:t>
                      </m:r>
                      <m:d>
                        <m:dPr>
                          <m:ctrlPr>
                            <a:rPr lang="zh-CN" altLang="en-US" i="1">
                              <a:solidFill>
                                <a:srgbClr val="0070C0"/>
                              </a:solidFill>
                              <a:latin typeface="Cambria Math" panose="02040503050406030204" pitchFamily="18" charset="0"/>
                            </a:rPr>
                          </m:ctrlPr>
                        </m:dPr>
                        <m:e>
                          <m:r>
                            <a:rPr lang="zh-CN" altLang="en-US" i="1">
                              <a:solidFill>
                                <a:srgbClr val="0070C0"/>
                              </a:solidFill>
                              <a:latin typeface="Cambria Math" panose="02040503050406030204" pitchFamily="18" charset="0"/>
                            </a:rPr>
                            <m:t>𝜃</m:t>
                          </m:r>
                        </m:e>
                      </m:d>
                      <m:r>
                        <a:rPr lang="zh-CN" altLang="en-US" i="0">
                          <a:solidFill>
                            <a:srgbClr val="0070C0"/>
                          </a:solidFill>
                          <a:latin typeface="Cambria Math" panose="02040503050406030204" pitchFamily="18" charset="0"/>
                        </a:rPr>
                        <m:t>=</m:t>
                      </m:r>
                      <m:d>
                        <m:dPr>
                          <m:begChr m:val="["/>
                          <m:endChr m:val="]"/>
                          <m:ctrlPr>
                            <a:rPr lang="zh-CN" altLang="en-US" i="1">
                              <a:solidFill>
                                <a:srgbClr val="0070C0"/>
                              </a:solidFill>
                              <a:latin typeface="Cambria Math" panose="02040503050406030204" pitchFamily="18" charset="0"/>
                            </a:rPr>
                          </m:ctrlPr>
                        </m:dPr>
                        <m:e>
                          <m:m>
                            <m:mPr>
                              <m:mcs>
                                <m:mc>
                                  <m:mcPr>
                                    <m:count m:val="4"/>
                                    <m:mcJc m:val="center"/>
                                  </m:mcPr>
                                </m:mc>
                              </m:mcs>
                              <m:ctrlPr>
                                <a:rPr lang="zh-CN" altLang="en-US" i="1">
                                  <a:solidFill>
                                    <a:srgbClr val="0070C0"/>
                                  </a:solidFill>
                                  <a:latin typeface="Cambria Math" panose="02040503050406030204" pitchFamily="18" charset="0"/>
                                </a:rPr>
                              </m:ctrlPr>
                            </m:mPr>
                            <m:mr>
                              <m:e>
                                <m:d>
                                  <m:dPr>
                                    <m:begChr m:val=""/>
                                    <m:ctrlPr>
                                      <a:rPr lang="zh-CN" altLang="en-US" i="1">
                                        <a:solidFill>
                                          <a:srgbClr val="0070C0"/>
                                        </a:solidFill>
                                        <a:latin typeface="Cambria Math" panose="02040503050406030204" pitchFamily="18" charset="0"/>
                                      </a:rPr>
                                    </m:ctrlPr>
                                  </m:dPr>
                                  <m:e>
                                    <m:sSub>
                                      <m:sSubPr>
                                        <m:ctrlPr>
                                          <a:rPr lang="zh-CN" altLang="en-US"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𝐹</m:t>
                                        </m:r>
                                      </m:e>
                                      <m:sub>
                                        <m:r>
                                          <a:rPr lang="zh-CN" altLang="en-US" i="0">
                                            <a:solidFill>
                                              <a:srgbClr val="0070C0"/>
                                            </a:solidFill>
                                            <a:latin typeface="Cambria Math" panose="02040503050406030204" pitchFamily="18" charset="0"/>
                                          </a:rPr>
                                          <m:t>11</m:t>
                                        </m:r>
                                      </m:sub>
                                    </m:sSub>
                                    <m:r>
                                      <a:rPr lang="zh-CN" altLang="en-US" i="0">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𝜃</m:t>
                                    </m:r>
                                  </m:e>
                                </m:d>
                              </m:e>
                              <m:e>
                                <m:d>
                                  <m:dPr>
                                    <m:begChr m:val=""/>
                                    <m:ctrlPr>
                                      <a:rPr lang="zh-CN" altLang="en-US" i="1">
                                        <a:solidFill>
                                          <a:srgbClr val="0070C0"/>
                                        </a:solidFill>
                                        <a:latin typeface="Cambria Math" panose="02040503050406030204" pitchFamily="18" charset="0"/>
                                      </a:rPr>
                                    </m:ctrlPr>
                                  </m:dPr>
                                  <m:e>
                                    <m:sSub>
                                      <m:sSubPr>
                                        <m:ctrlPr>
                                          <a:rPr lang="zh-CN" altLang="en-US"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𝐹</m:t>
                                        </m:r>
                                      </m:e>
                                      <m:sub>
                                        <m:r>
                                          <a:rPr lang="zh-CN" altLang="en-US" i="0">
                                            <a:solidFill>
                                              <a:srgbClr val="0070C0"/>
                                            </a:solidFill>
                                            <a:latin typeface="Cambria Math" panose="02040503050406030204" pitchFamily="18" charset="0"/>
                                          </a:rPr>
                                          <m:t>12</m:t>
                                        </m:r>
                                      </m:sub>
                                    </m:sSub>
                                    <m:r>
                                      <a:rPr lang="zh-CN" altLang="en-US" i="0">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𝜃</m:t>
                                    </m:r>
                                  </m:e>
                                </m:d>
                              </m:e>
                              <m:e>
                                <m:r>
                                  <a:rPr lang="zh-CN" altLang="en-US" i="0">
                                    <a:solidFill>
                                      <a:srgbClr val="0070C0"/>
                                    </a:solidFill>
                                    <a:latin typeface="Cambria Math" panose="02040503050406030204" pitchFamily="18" charset="0"/>
                                  </a:rPr>
                                  <m:t>0</m:t>
                                </m:r>
                              </m:e>
                              <m:e>
                                <m:r>
                                  <a:rPr lang="zh-CN" altLang="en-US" i="0">
                                    <a:solidFill>
                                      <a:srgbClr val="0070C0"/>
                                    </a:solidFill>
                                    <a:latin typeface="Cambria Math" panose="02040503050406030204" pitchFamily="18" charset="0"/>
                                  </a:rPr>
                                  <m:t>0</m:t>
                                </m:r>
                              </m:e>
                            </m:mr>
                            <m:mr>
                              <m:e>
                                <m:d>
                                  <m:dPr>
                                    <m:begChr m:val=""/>
                                    <m:ctrlPr>
                                      <a:rPr lang="zh-CN" altLang="en-US" i="1">
                                        <a:solidFill>
                                          <a:srgbClr val="0070C0"/>
                                        </a:solidFill>
                                        <a:latin typeface="Cambria Math" panose="02040503050406030204" pitchFamily="18" charset="0"/>
                                      </a:rPr>
                                    </m:ctrlPr>
                                  </m:dPr>
                                  <m:e>
                                    <m:sSub>
                                      <m:sSubPr>
                                        <m:ctrlPr>
                                          <a:rPr lang="zh-CN" altLang="en-US"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𝐹</m:t>
                                        </m:r>
                                      </m:e>
                                      <m:sub>
                                        <m:r>
                                          <a:rPr lang="zh-CN" altLang="en-US" i="0">
                                            <a:solidFill>
                                              <a:srgbClr val="0070C0"/>
                                            </a:solidFill>
                                            <a:latin typeface="Cambria Math" panose="02040503050406030204" pitchFamily="18" charset="0"/>
                                          </a:rPr>
                                          <m:t>12</m:t>
                                        </m:r>
                                      </m:sub>
                                    </m:sSub>
                                    <m:r>
                                      <a:rPr lang="zh-CN" altLang="en-US" i="0">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𝜃</m:t>
                                    </m:r>
                                  </m:e>
                                </m:d>
                              </m:e>
                              <m:e>
                                <m:d>
                                  <m:dPr>
                                    <m:begChr m:val=""/>
                                    <m:ctrlPr>
                                      <a:rPr lang="zh-CN" altLang="en-US" i="1">
                                        <a:solidFill>
                                          <a:srgbClr val="0070C0"/>
                                        </a:solidFill>
                                        <a:latin typeface="Cambria Math" panose="02040503050406030204" pitchFamily="18" charset="0"/>
                                      </a:rPr>
                                    </m:ctrlPr>
                                  </m:dPr>
                                  <m:e>
                                    <m:sSub>
                                      <m:sSubPr>
                                        <m:ctrlPr>
                                          <a:rPr lang="zh-CN" altLang="en-US"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𝐹</m:t>
                                        </m:r>
                                      </m:e>
                                      <m:sub>
                                        <m:r>
                                          <a:rPr lang="zh-CN" altLang="en-US" i="0">
                                            <a:solidFill>
                                              <a:srgbClr val="0070C0"/>
                                            </a:solidFill>
                                            <a:latin typeface="Cambria Math" panose="02040503050406030204" pitchFamily="18" charset="0"/>
                                          </a:rPr>
                                          <m:t>22</m:t>
                                        </m:r>
                                      </m:sub>
                                    </m:sSub>
                                    <m:r>
                                      <a:rPr lang="zh-CN" altLang="en-US" i="0">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𝜃</m:t>
                                    </m:r>
                                  </m:e>
                                </m:d>
                              </m:e>
                              <m:e>
                                <m:r>
                                  <a:rPr lang="zh-CN" altLang="en-US" i="0">
                                    <a:solidFill>
                                      <a:srgbClr val="0070C0"/>
                                    </a:solidFill>
                                    <a:latin typeface="Cambria Math" panose="02040503050406030204" pitchFamily="18" charset="0"/>
                                  </a:rPr>
                                  <m:t>0</m:t>
                                </m:r>
                              </m:e>
                              <m:e>
                                <m:r>
                                  <a:rPr lang="zh-CN" altLang="en-US" i="0">
                                    <a:solidFill>
                                      <a:srgbClr val="0070C0"/>
                                    </a:solidFill>
                                    <a:latin typeface="Cambria Math" panose="02040503050406030204" pitchFamily="18" charset="0"/>
                                  </a:rPr>
                                  <m:t>0</m:t>
                                </m:r>
                              </m:e>
                            </m:mr>
                            <m:mr>
                              <m:e>
                                <m:r>
                                  <a:rPr lang="zh-CN" altLang="en-US" i="0">
                                    <a:solidFill>
                                      <a:srgbClr val="0070C0"/>
                                    </a:solidFill>
                                    <a:latin typeface="Cambria Math" panose="02040503050406030204" pitchFamily="18" charset="0"/>
                                  </a:rPr>
                                  <m:t>0</m:t>
                                </m:r>
                              </m:e>
                              <m:e>
                                <m:r>
                                  <a:rPr lang="zh-CN" altLang="en-US" i="0">
                                    <a:solidFill>
                                      <a:srgbClr val="0070C0"/>
                                    </a:solidFill>
                                    <a:latin typeface="Cambria Math" panose="02040503050406030204" pitchFamily="18" charset="0"/>
                                  </a:rPr>
                                  <m:t>0</m:t>
                                </m:r>
                              </m:e>
                              <m:e>
                                <m:d>
                                  <m:dPr>
                                    <m:begChr m:val=""/>
                                    <m:ctrlPr>
                                      <a:rPr lang="zh-CN" altLang="en-US" i="1">
                                        <a:solidFill>
                                          <a:srgbClr val="0070C0"/>
                                        </a:solidFill>
                                        <a:latin typeface="Cambria Math" panose="02040503050406030204" pitchFamily="18" charset="0"/>
                                      </a:rPr>
                                    </m:ctrlPr>
                                  </m:dPr>
                                  <m:e>
                                    <m:sSub>
                                      <m:sSubPr>
                                        <m:ctrlPr>
                                          <a:rPr lang="zh-CN" altLang="en-US"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𝐹</m:t>
                                        </m:r>
                                      </m:e>
                                      <m:sub>
                                        <m:r>
                                          <a:rPr lang="zh-CN" altLang="en-US" i="0">
                                            <a:solidFill>
                                              <a:srgbClr val="0070C0"/>
                                            </a:solidFill>
                                            <a:latin typeface="Cambria Math" panose="02040503050406030204" pitchFamily="18" charset="0"/>
                                          </a:rPr>
                                          <m:t>33</m:t>
                                        </m:r>
                                      </m:sub>
                                    </m:sSub>
                                    <m:r>
                                      <a:rPr lang="zh-CN" altLang="en-US" i="0">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𝜃</m:t>
                                    </m:r>
                                  </m:e>
                                </m:d>
                              </m:e>
                              <m:e>
                                <m:d>
                                  <m:dPr>
                                    <m:begChr m:val=""/>
                                    <m:ctrlPr>
                                      <a:rPr lang="zh-CN" altLang="en-US" i="1">
                                        <a:solidFill>
                                          <a:srgbClr val="0070C0"/>
                                        </a:solidFill>
                                        <a:latin typeface="Cambria Math" panose="02040503050406030204" pitchFamily="18" charset="0"/>
                                      </a:rPr>
                                    </m:ctrlPr>
                                  </m:dPr>
                                  <m:e>
                                    <m:sSub>
                                      <m:sSubPr>
                                        <m:ctrlPr>
                                          <a:rPr lang="zh-CN" altLang="en-US"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𝐹</m:t>
                                        </m:r>
                                      </m:e>
                                      <m:sub>
                                        <m:r>
                                          <a:rPr lang="zh-CN" altLang="en-US" i="0">
                                            <a:solidFill>
                                              <a:srgbClr val="0070C0"/>
                                            </a:solidFill>
                                            <a:latin typeface="Cambria Math" panose="02040503050406030204" pitchFamily="18" charset="0"/>
                                          </a:rPr>
                                          <m:t>34</m:t>
                                        </m:r>
                                      </m:sub>
                                    </m:sSub>
                                    <m:r>
                                      <a:rPr lang="zh-CN" altLang="en-US" i="0">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𝜃</m:t>
                                    </m:r>
                                  </m:e>
                                </m:d>
                              </m:e>
                            </m:mr>
                            <m:mr>
                              <m:e>
                                <m:r>
                                  <a:rPr lang="zh-CN" altLang="en-US" i="0">
                                    <a:solidFill>
                                      <a:srgbClr val="0070C0"/>
                                    </a:solidFill>
                                    <a:latin typeface="Cambria Math" panose="02040503050406030204" pitchFamily="18" charset="0"/>
                                  </a:rPr>
                                  <m:t>0</m:t>
                                </m:r>
                              </m:e>
                              <m:e>
                                <m:r>
                                  <a:rPr lang="zh-CN" altLang="en-US" i="0">
                                    <a:solidFill>
                                      <a:srgbClr val="0070C0"/>
                                    </a:solidFill>
                                    <a:latin typeface="Cambria Math" panose="02040503050406030204" pitchFamily="18" charset="0"/>
                                  </a:rPr>
                                  <m:t>0</m:t>
                                </m:r>
                              </m:e>
                              <m:e>
                                <m:d>
                                  <m:dPr>
                                    <m:begChr m:val=""/>
                                    <m:ctrlPr>
                                      <a:rPr lang="zh-CN" altLang="en-US" i="1">
                                        <a:solidFill>
                                          <a:srgbClr val="0070C0"/>
                                        </a:solidFill>
                                        <a:latin typeface="Cambria Math" panose="02040503050406030204" pitchFamily="18" charset="0"/>
                                      </a:rPr>
                                    </m:ctrlPr>
                                  </m:dPr>
                                  <m:e>
                                    <m:sSub>
                                      <m:sSubPr>
                                        <m:ctrlPr>
                                          <a:rPr lang="zh-CN" altLang="en-US" i="1">
                                            <a:solidFill>
                                              <a:srgbClr val="0070C0"/>
                                            </a:solidFill>
                                            <a:latin typeface="Cambria Math" panose="02040503050406030204" pitchFamily="18" charset="0"/>
                                          </a:rPr>
                                        </m:ctrlPr>
                                      </m:sSubPr>
                                      <m:e>
                                        <m:r>
                                          <a:rPr lang="zh-CN" altLang="en-US" i="0">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𝐹</m:t>
                                        </m:r>
                                      </m:e>
                                      <m:sub>
                                        <m:r>
                                          <a:rPr lang="zh-CN" altLang="en-US" i="0">
                                            <a:solidFill>
                                              <a:srgbClr val="0070C0"/>
                                            </a:solidFill>
                                            <a:latin typeface="Cambria Math" panose="02040503050406030204" pitchFamily="18" charset="0"/>
                                          </a:rPr>
                                          <m:t>34</m:t>
                                        </m:r>
                                      </m:sub>
                                    </m:sSub>
                                    <m:r>
                                      <a:rPr lang="zh-CN" altLang="en-US" i="0">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𝜃</m:t>
                                    </m:r>
                                  </m:e>
                                </m:d>
                              </m:e>
                              <m:e>
                                <m:d>
                                  <m:dPr>
                                    <m:begChr m:val=""/>
                                    <m:ctrlPr>
                                      <a:rPr lang="zh-CN" altLang="en-US" i="1">
                                        <a:solidFill>
                                          <a:srgbClr val="0070C0"/>
                                        </a:solidFill>
                                        <a:latin typeface="Cambria Math" panose="02040503050406030204" pitchFamily="18" charset="0"/>
                                      </a:rPr>
                                    </m:ctrlPr>
                                  </m:dPr>
                                  <m:e>
                                    <m:sSub>
                                      <m:sSubPr>
                                        <m:ctrlPr>
                                          <a:rPr lang="zh-CN" altLang="en-US" i="1">
                                            <a:solidFill>
                                              <a:srgbClr val="0070C0"/>
                                            </a:solidFill>
                                            <a:latin typeface="Cambria Math" panose="02040503050406030204" pitchFamily="18" charset="0"/>
                                          </a:rPr>
                                        </m:ctrlPr>
                                      </m:sSubPr>
                                      <m:e>
                                        <m:r>
                                          <a:rPr lang="zh-CN" altLang="en-US" i="1">
                                            <a:solidFill>
                                              <a:srgbClr val="0070C0"/>
                                            </a:solidFill>
                                            <a:latin typeface="Cambria Math" panose="02040503050406030204" pitchFamily="18" charset="0"/>
                                          </a:rPr>
                                          <m:t>𝐹</m:t>
                                        </m:r>
                                      </m:e>
                                      <m:sub>
                                        <m:r>
                                          <a:rPr lang="zh-CN" altLang="en-US" i="0">
                                            <a:solidFill>
                                              <a:srgbClr val="0070C0"/>
                                            </a:solidFill>
                                            <a:latin typeface="Cambria Math" panose="02040503050406030204" pitchFamily="18" charset="0"/>
                                          </a:rPr>
                                          <m:t>44</m:t>
                                        </m:r>
                                      </m:sub>
                                    </m:sSub>
                                    <m:r>
                                      <a:rPr lang="zh-CN" altLang="en-US" i="0">
                                        <a:solidFill>
                                          <a:srgbClr val="0070C0"/>
                                        </a:solidFill>
                                        <a:latin typeface="Cambria Math" panose="02040503050406030204" pitchFamily="18" charset="0"/>
                                      </a:rPr>
                                      <m:t>(</m:t>
                                    </m:r>
                                    <m:r>
                                      <a:rPr lang="zh-CN" altLang="en-US" i="1">
                                        <a:solidFill>
                                          <a:srgbClr val="0070C0"/>
                                        </a:solidFill>
                                        <a:latin typeface="Cambria Math" panose="02040503050406030204" pitchFamily="18" charset="0"/>
                                      </a:rPr>
                                      <m:t>𝜃</m:t>
                                    </m:r>
                                  </m:e>
                                </m:d>
                              </m:e>
                            </m:mr>
                          </m:m>
                        </m:e>
                      </m:d>
                      <m:r>
                        <a:rPr lang="zh-CN" altLang="en-US" i="0">
                          <a:solidFill>
                            <a:srgbClr val="0070C0"/>
                          </a:solidFill>
                          <a:latin typeface="Cambria Math" panose="02040503050406030204" pitchFamily="18" charset="0"/>
                        </a:rPr>
                        <m:t> </m:t>
                      </m:r>
                    </m:oMath>
                  </m:oMathPara>
                </a14:m>
                <a:endParaRPr lang="zh-CN" altLang="en-US" dirty="0">
                  <a:solidFill>
                    <a:srgbClr val="0070C0"/>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243090" y="4208031"/>
                <a:ext cx="4648399" cy="1242071"/>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5033381" y="4047809"/>
                <a:ext cx="3768124" cy="1508105"/>
              </a:xfrm>
              <a:prstGeom prst="rect">
                <a:avLst/>
              </a:prstGeom>
              <a:solidFill>
                <a:schemeClr val="accent1"/>
              </a:solidFill>
            </p:spPr>
            <p:txBody>
              <a:bodyPr wrap="square" rtlCol="0">
                <a:spAutoFit/>
              </a:bodyPr>
              <a:lstStyle/>
              <a:p>
                <a14:m>
                  <m:oMath xmlns:m="http://schemas.openxmlformats.org/officeDocument/2006/math">
                    <m:sSub>
                      <m:sSubPr>
                        <m:ctrlPr>
                          <a:rPr lang="zh-CN" altLang="zh-CN" sz="2300" i="1" smtClean="0">
                            <a:latin typeface="Cambria Math" panose="02040503050406030204" pitchFamily="18" charset="0"/>
                          </a:rPr>
                        </m:ctrlPr>
                      </m:sSubPr>
                      <m:e>
                        <m:r>
                          <a:rPr lang="en-US" altLang="zh-CN" sz="2300" i="1">
                            <a:latin typeface="Cambria Math" panose="02040503050406030204" pitchFamily="18" charset="0"/>
                          </a:rPr>
                          <m:t>𝐹</m:t>
                        </m:r>
                      </m:e>
                      <m:sub>
                        <m:r>
                          <a:rPr lang="en-US" altLang="zh-CN" sz="2300" i="1">
                            <a:latin typeface="Cambria Math" panose="02040503050406030204" pitchFamily="18" charset="0"/>
                          </a:rPr>
                          <m:t>11</m:t>
                        </m:r>
                      </m:sub>
                    </m:sSub>
                    <m:d>
                      <m:dPr>
                        <m:ctrlPr>
                          <a:rPr lang="en-US" altLang="zh-CN" sz="2300" i="1">
                            <a:latin typeface="Cambria Math" panose="02040503050406030204" pitchFamily="18" charset="0"/>
                          </a:rPr>
                        </m:ctrlPr>
                      </m:dPr>
                      <m:e>
                        <m:r>
                          <a:rPr lang="en-US" altLang="zh-CN" sz="2300" i="1">
                            <a:latin typeface="Cambria Math" panose="02040503050406030204" pitchFamily="18" charset="0"/>
                          </a:rPr>
                          <m:t>𝜃</m:t>
                        </m:r>
                      </m:e>
                    </m:d>
                    <m:r>
                      <a:rPr lang="en-US" altLang="zh-CN" sz="2300" b="0" i="1" smtClean="0">
                        <a:latin typeface="Cambria Math" panose="02040503050406030204" pitchFamily="18" charset="0"/>
                      </a:rPr>
                      <m:t> </m:t>
                    </m:r>
                    <m:r>
                      <a:rPr lang="en-US" altLang="zh-CN" sz="2300" b="0" i="0" smtClean="0">
                        <a:latin typeface="Cambria Math" panose="02040503050406030204" pitchFamily="18" charset="0"/>
                      </a:rPr>
                      <m:t>(</m:t>
                    </m:r>
                  </m:oMath>
                </a14:m>
                <a:r>
                  <a:rPr lang="en-US" altLang="zh-CN" sz="2300" dirty="0">
                    <a:latin typeface="Cambria" panose="02040503050406030204" pitchFamily="18" charset="0"/>
                  </a:rPr>
                  <a:t>well-known as phase </a:t>
                </a:r>
                <a:r>
                  <a:rPr lang="en-US" altLang="zh-CN" sz="2300" dirty="0" smtClean="0">
                    <a:latin typeface="Cambria" panose="02040503050406030204" pitchFamily="18" charset="0"/>
                  </a:rPr>
                  <a:t>function) reflects the intensity from incident light to scattering</a:t>
                </a:r>
                <a:endParaRPr lang="zh-CN" altLang="en-US" sz="2300" dirty="0">
                  <a:latin typeface="Cambria" panose="02040503050406030204" pitchFamily="18" charset="0"/>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5033381" y="4047809"/>
                <a:ext cx="3768124" cy="1508105"/>
              </a:xfrm>
              <a:prstGeom prst="rect">
                <a:avLst/>
              </a:prstGeom>
              <a:blipFill rotWithShape="0">
                <a:blip r:embed="rId7"/>
                <a:stretch>
                  <a:fillRect l="-2427" t="-2834" r="-1294" b="-80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5084285" y="5703838"/>
                <a:ext cx="3768125" cy="1154162"/>
              </a:xfrm>
              <a:prstGeom prst="rect">
                <a:avLst/>
              </a:prstGeom>
              <a:solidFill>
                <a:schemeClr val="accent1"/>
              </a:solidFill>
            </p:spPr>
            <p:txBody>
              <a:bodyPr wrap="square" rtlCol="0">
                <a:spAutoFit/>
              </a:bodyPr>
              <a:lstStyle/>
              <a:p>
                <a14:m>
                  <m:oMath xmlns:m="http://schemas.openxmlformats.org/officeDocument/2006/math">
                    <m:sSub>
                      <m:sSubPr>
                        <m:ctrlPr>
                          <a:rPr lang="zh-CN" altLang="zh-CN" sz="2300" i="1" smtClean="0">
                            <a:latin typeface="Cambria Math" panose="02040503050406030204" pitchFamily="18" charset="0"/>
                          </a:rPr>
                        </m:ctrlPr>
                      </m:sSubPr>
                      <m:e>
                        <m:r>
                          <a:rPr lang="en-US" altLang="zh-CN" sz="2300" i="1">
                            <a:latin typeface="Cambria Math" panose="02040503050406030204" pitchFamily="18" charset="0"/>
                          </a:rPr>
                          <m:t>𝐹</m:t>
                        </m:r>
                      </m:e>
                      <m:sub>
                        <m:r>
                          <a:rPr lang="en-US" altLang="zh-CN" sz="2300" b="0" i="1" smtClean="0">
                            <a:latin typeface="Cambria Math" panose="02040503050406030204" pitchFamily="18" charset="0"/>
                          </a:rPr>
                          <m:t>22</m:t>
                        </m:r>
                      </m:sub>
                    </m:sSub>
                    <m:d>
                      <m:dPr>
                        <m:ctrlPr>
                          <a:rPr lang="en-US" altLang="zh-CN" sz="2300" i="1">
                            <a:latin typeface="Cambria Math" panose="02040503050406030204" pitchFamily="18" charset="0"/>
                          </a:rPr>
                        </m:ctrlPr>
                      </m:dPr>
                      <m:e>
                        <m:r>
                          <a:rPr lang="en-US" altLang="zh-CN" sz="2300" i="1">
                            <a:latin typeface="Cambria Math" panose="02040503050406030204" pitchFamily="18" charset="0"/>
                          </a:rPr>
                          <m:t>𝜃</m:t>
                        </m:r>
                      </m:e>
                    </m:d>
                  </m:oMath>
                </a14:m>
                <a:r>
                  <a:rPr lang="en-US" altLang="zh-CN" sz="2300" dirty="0">
                    <a:latin typeface="Cambria" panose="02040503050406030204" pitchFamily="18" charset="0"/>
                  </a:rPr>
                  <a:t>can be used </a:t>
                </a:r>
                <a:r>
                  <a:rPr lang="en-US" altLang="zh-CN" sz="2300" dirty="0" smtClean="0">
                    <a:latin typeface="Cambria" panose="02040503050406030204" pitchFamily="18" charset="0"/>
                  </a:rPr>
                  <a:t>to evaluate </a:t>
                </a:r>
                <a:r>
                  <a:rPr lang="en-US" altLang="zh-CN" sz="2300" dirty="0">
                    <a:latin typeface="Cambria" panose="02040503050406030204" pitchFamily="18" charset="0"/>
                  </a:rPr>
                  <a:t>the total nonsphericity</a:t>
                </a:r>
                <a:endParaRPr lang="zh-CN" altLang="en-US" sz="2300" dirty="0">
                  <a:latin typeface="Cambria" panose="020405030504060302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084285" y="5703838"/>
                <a:ext cx="3768125" cy="1154162"/>
              </a:xfrm>
              <a:prstGeom prst="rect">
                <a:avLst/>
              </a:prstGeom>
              <a:blipFill rotWithShape="0">
                <a:blip r:embed="rId8"/>
                <a:stretch>
                  <a:fillRect l="-2265" t="-4233"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550439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88523" y="42863"/>
            <a:ext cx="7667925" cy="706945"/>
          </a:xfrm>
        </p:spPr>
        <p:txBody>
          <a:bodyPr/>
          <a:lstStyle/>
          <a:p>
            <a:r>
              <a:rPr lang="en-US" altLang="zh-CN" sz="3600" dirty="0"/>
              <a:t>Experimental measurement</a:t>
            </a:r>
            <a:endParaRPr lang="zh-CN" altLang="en-US" sz="3600" dirty="0">
              <a:solidFill>
                <a:srgbClr val="C00000"/>
              </a:solidFill>
              <a:latin typeface="Cambria" panose="02040503050406030204" pitchFamily="18" charset="0"/>
            </a:endParaRPr>
          </a:p>
        </p:txBody>
      </p:sp>
      <p:sp>
        <p:nvSpPr>
          <p:cNvPr id="6" name="矩形 5"/>
          <p:cNvSpPr/>
          <p:nvPr/>
        </p:nvSpPr>
        <p:spPr>
          <a:xfrm>
            <a:off x="104911" y="1096445"/>
            <a:ext cx="8707582" cy="461665"/>
          </a:xfrm>
          <a:prstGeom prst="rect">
            <a:avLst/>
          </a:prstGeom>
        </p:spPr>
        <p:txBody>
          <a:bodyPr wrap="square">
            <a:spAutoFit/>
          </a:bodyPr>
          <a:lstStyle/>
          <a:p>
            <a:pPr marL="342900" lvl="0" indent="-342900">
              <a:spcBef>
                <a:spcPts val="1200"/>
              </a:spcBef>
              <a:buClr>
                <a:srgbClr val="0070C0"/>
              </a:buClr>
              <a:buSzPct val="70000"/>
              <a:buFont typeface="Wingdings" pitchFamily="2" charset="2"/>
              <a:buChar char="n"/>
            </a:pPr>
            <a:r>
              <a:rPr lang="en-US" altLang="zh-CN" sz="2400" dirty="0" smtClean="0"/>
              <a:t>Experimental setup</a:t>
            </a:r>
            <a:endParaRPr lang="en-US" altLang="zh-CN" sz="2400" dirty="0">
              <a:solidFill>
                <a:prstClr val="black"/>
              </a:solidFill>
              <a:latin typeface="Cambria" panose="02040503050406030204" pitchFamily="18" charset="0"/>
              <a:ea typeface="宋体" panose="02010600030101010101" pitchFamily="2" charset="-122"/>
              <a:cs typeface="Times New Roman" pitchFamily="18" charset="0"/>
            </a:endParaRPr>
          </a:p>
        </p:txBody>
      </p:sp>
      <p:sp>
        <p:nvSpPr>
          <p:cNvPr id="2" name="Rectangle 2"/>
          <p:cNvSpPr>
            <a:spLocks noChangeArrowheads="1"/>
          </p:cNvSpPr>
          <p:nvPr/>
        </p:nvSpPr>
        <p:spPr bwMode="auto">
          <a:xfrm>
            <a:off x="727112" y="1904747"/>
            <a:ext cx="102296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455157412"/>
              </p:ext>
            </p:extLst>
          </p:nvPr>
        </p:nvGraphicFramePr>
        <p:xfrm>
          <a:off x="104911" y="3105076"/>
          <a:ext cx="4898571" cy="3135086"/>
        </p:xfrm>
        <a:graphic>
          <a:graphicData uri="http://schemas.openxmlformats.org/presentationml/2006/ole">
            <mc:AlternateContent xmlns:mc="http://schemas.openxmlformats.org/markup-compatibility/2006">
              <mc:Choice xmlns:v="urn:schemas-microsoft-com:vml" Requires="v">
                <p:oleObj spid="_x0000_s6223" r:id="rId4" imgW="6438900" imgH="4133088" progId="SmartDraw.2">
                  <p:embed/>
                </p:oleObj>
              </mc:Choice>
              <mc:Fallback>
                <p:oleObj r:id="rId4" imgW="6438900" imgH="4133088" progId="SmartDraw.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11" y="3105076"/>
                        <a:ext cx="4898571" cy="3135086"/>
                      </a:xfrm>
                      <a:prstGeom prst="rect">
                        <a:avLst/>
                      </a:prstGeom>
                      <a:noFill/>
                    </p:spPr>
                  </p:pic>
                </p:oleObj>
              </mc:Fallback>
            </mc:AlternateContent>
          </a:graphicData>
        </a:graphic>
      </p:graphicFrame>
      <p:pic>
        <p:nvPicPr>
          <p:cNvPr id="7" name="Picture 4" descr="setu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3828" y="1002793"/>
            <a:ext cx="4286209" cy="198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003482" y="3444649"/>
            <a:ext cx="3984803" cy="1938992"/>
          </a:xfrm>
          <a:prstGeom prst="rect">
            <a:avLst/>
          </a:prstGeom>
        </p:spPr>
        <p:txBody>
          <a:bodyPr wrap="square">
            <a:spAutoFit/>
          </a:bodyPr>
          <a:lstStyle/>
          <a:p>
            <a:pPr algn="just"/>
            <a:r>
              <a:rPr lang="en-US" altLang="zh-CN" sz="2400" dirty="0" smtClean="0">
                <a:latin typeface="Cambria" panose="02040503050406030204" pitchFamily="18" charset="0"/>
                <a:ea typeface="微软雅黑" panose="020B0503020204020204" pitchFamily="34" charset="-122"/>
              </a:rPr>
              <a:t>Measurement</a:t>
            </a:r>
            <a:r>
              <a:rPr lang="en-US" altLang="zh-CN" sz="2400" dirty="0">
                <a:latin typeface="Cambria" panose="02040503050406030204" pitchFamily="18" charset="0"/>
                <a:ea typeface="微软雅黑" panose="020B0503020204020204" pitchFamily="34" charset="-122"/>
              </a:rPr>
              <a:t>: 16 elements of Mueller scattering matrix</a:t>
            </a:r>
          </a:p>
          <a:p>
            <a:pPr algn="just"/>
            <a:r>
              <a:rPr lang="en-GB" altLang="zh-CN" sz="2400" dirty="0">
                <a:latin typeface="Cambria" panose="02040503050406030204" pitchFamily="18" charset="0"/>
                <a:ea typeface="微软雅黑" panose="020B0503020204020204" pitchFamily="34" charset="-122"/>
              </a:rPr>
              <a:t>Scattering angle range</a:t>
            </a:r>
            <a:r>
              <a:rPr lang="en-US" altLang="zh-CN" sz="2400" dirty="0">
                <a:latin typeface="Cambria" panose="02040503050406030204" pitchFamily="18" charset="0"/>
                <a:ea typeface="微软雅黑" panose="020B0503020204020204" pitchFamily="34" charset="-122"/>
              </a:rPr>
              <a:t>: 5°</a:t>
            </a:r>
            <a:r>
              <a:rPr lang="zh-CN" altLang="en-US" sz="2400" dirty="0">
                <a:latin typeface="Cambria" panose="02040503050406030204" pitchFamily="18" charset="0"/>
                <a:ea typeface="微软雅黑" panose="020B0503020204020204" pitchFamily="34" charset="-122"/>
              </a:rPr>
              <a:t>～</a:t>
            </a:r>
            <a:r>
              <a:rPr lang="en-US" altLang="zh-CN" sz="2400" dirty="0">
                <a:latin typeface="Cambria" panose="02040503050406030204" pitchFamily="18" charset="0"/>
                <a:ea typeface="微软雅黑" panose="020B0503020204020204" pitchFamily="34" charset="-122"/>
              </a:rPr>
              <a:t>160°</a:t>
            </a:r>
          </a:p>
          <a:p>
            <a:pPr algn="just"/>
            <a:r>
              <a:rPr lang="en-GB" altLang="zh-CN" sz="2400" dirty="0">
                <a:latin typeface="Cambria" panose="02040503050406030204" pitchFamily="18" charset="0"/>
                <a:ea typeface="微软雅黑" panose="020B0503020204020204" pitchFamily="34" charset="-122"/>
              </a:rPr>
              <a:t>Angular resolution</a:t>
            </a:r>
            <a:r>
              <a:rPr lang="en-US" altLang="zh-CN" sz="2400" dirty="0">
                <a:latin typeface="Cambria" panose="02040503050406030204" pitchFamily="18" charset="0"/>
                <a:ea typeface="微软雅黑" panose="020B0503020204020204" pitchFamily="34" charset="-122"/>
              </a:rPr>
              <a:t>:</a:t>
            </a:r>
            <a:r>
              <a:rPr lang="zh-CN" altLang="en-US" sz="2400" dirty="0">
                <a:latin typeface="Cambria" panose="02040503050406030204" pitchFamily="18" charset="0"/>
                <a:ea typeface="微软雅黑" panose="020B0503020204020204" pitchFamily="34" charset="-122"/>
              </a:rPr>
              <a:t> </a:t>
            </a:r>
            <a:r>
              <a:rPr lang="en-US" altLang="zh-CN" sz="2400" dirty="0">
                <a:latin typeface="Cambria" panose="02040503050406030204" pitchFamily="18" charset="0"/>
                <a:ea typeface="微软雅黑" panose="020B0503020204020204" pitchFamily="34" charset="-122"/>
              </a:rPr>
              <a:t>0.0045°</a:t>
            </a:r>
          </a:p>
        </p:txBody>
      </p:sp>
      <p:sp>
        <p:nvSpPr>
          <p:cNvPr id="8" name="矩形 7"/>
          <p:cNvSpPr/>
          <p:nvPr/>
        </p:nvSpPr>
        <p:spPr>
          <a:xfrm>
            <a:off x="104911" y="1782603"/>
            <a:ext cx="3666989" cy="1200329"/>
          </a:xfrm>
          <a:prstGeom prst="rect">
            <a:avLst/>
          </a:prstGeom>
        </p:spPr>
        <p:txBody>
          <a:bodyPr wrap="square">
            <a:spAutoFit/>
          </a:bodyPr>
          <a:lstStyle/>
          <a:p>
            <a:pPr algn="just"/>
            <a:r>
              <a:rPr lang="en-US" altLang="zh-CN" sz="2400" dirty="0">
                <a:latin typeface="Cambria" panose="02040503050406030204" pitchFamily="18" charset="0"/>
                <a:ea typeface="微软雅黑" panose="020B0503020204020204" pitchFamily="34" charset="-122"/>
              </a:rPr>
              <a:t>Laser source: diode laser with wavelength of 532 nm</a:t>
            </a:r>
          </a:p>
        </p:txBody>
      </p:sp>
    </p:spTree>
    <p:extLst>
      <p:ext uri="{BB962C8B-B14F-4D97-AF65-F5344CB8AC3E}">
        <p14:creationId xmlns:p14="http://schemas.microsoft.com/office/powerpoint/2010/main" val="407956031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88523" y="42863"/>
            <a:ext cx="7667925" cy="706945"/>
          </a:xfrm>
        </p:spPr>
        <p:txBody>
          <a:bodyPr/>
          <a:lstStyle/>
          <a:p>
            <a:r>
              <a:rPr lang="en-US" altLang="zh-CN" sz="3600" dirty="0"/>
              <a:t>Experimental measurement</a:t>
            </a:r>
            <a:endParaRPr lang="zh-CN" altLang="en-US" sz="3600" dirty="0">
              <a:solidFill>
                <a:srgbClr val="C00000"/>
              </a:solidFill>
              <a:latin typeface="Cambria" panose="02040503050406030204" pitchFamily="18" charset="0"/>
            </a:endParaRPr>
          </a:p>
        </p:txBody>
      </p:sp>
      <p:sp>
        <p:nvSpPr>
          <p:cNvPr id="8" name="矩形 7"/>
          <p:cNvSpPr/>
          <p:nvPr/>
        </p:nvSpPr>
        <p:spPr>
          <a:xfrm>
            <a:off x="314231" y="1172902"/>
            <a:ext cx="8707582" cy="461665"/>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400" dirty="0" smtClean="0"/>
              <a:t>Compared with Mie theory</a:t>
            </a:r>
            <a:endParaRPr lang="en-US" altLang="zh-CN" sz="2400" dirty="0"/>
          </a:p>
        </p:txBody>
      </p:sp>
      <p:sp>
        <p:nvSpPr>
          <p:cNvPr id="5" name="Rectangle 2"/>
          <p:cNvSpPr>
            <a:spLocks noChangeArrowheads="1"/>
          </p:cNvSpPr>
          <p:nvPr/>
        </p:nvSpPr>
        <p:spPr bwMode="auto">
          <a:xfrm>
            <a:off x="1101685" y="1961002"/>
            <a:ext cx="117497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779053119"/>
              </p:ext>
            </p:extLst>
          </p:nvPr>
        </p:nvGraphicFramePr>
        <p:xfrm>
          <a:off x="-71359" y="1765757"/>
          <a:ext cx="6761075" cy="3618949"/>
        </p:xfrm>
        <a:graphic>
          <a:graphicData uri="http://schemas.openxmlformats.org/presentationml/2006/ole">
            <mc:AlternateContent xmlns:mc="http://schemas.openxmlformats.org/markup-compatibility/2006">
              <mc:Choice xmlns:v="urn:schemas-microsoft-com:vml" Requires="v">
                <p:oleObj spid="_x0000_s7245" r:id="rId5" imgW="12230010" imgH="6534019" progId="Visio.Drawing.15">
                  <p:embed/>
                </p:oleObj>
              </mc:Choice>
              <mc:Fallback>
                <p:oleObj r:id="rId5" imgW="12230010" imgH="653401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59" y="1765757"/>
                        <a:ext cx="6761075" cy="3618949"/>
                      </a:xfrm>
                      <a:prstGeom prst="rect">
                        <a:avLst/>
                      </a:prstGeom>
                      <a:noFill/>
                    </p:spPr>
                  </p:pic>
                </p:oleObj>
              </mc:Fallback>
            </mc:AlternateContent>
          </a:graphicData>
        </a:graphic>
      </p:graphicFrame>
      <p:sp>
        <p:nvSpPr>
          <p:cNvPr id="7" name="文本框 6"/>
          <p:cNvSpPr txBox="1"/>
          <p:nvPr/>
        </p:nvSpPr>
        <p:spPr>
          <a:xfrm>
            <a:off x="4916000" y="3683856"/>
            <a:ext cx="3547432" cy="1569660"/>
          </a:xfrm>
          <a:prstGeom prst="rect">
            <a:avLst/>
          </a:prstGeom>
          <a:solidFill>
            <a:schemeClr val="bg2">
              <a:lumMod val="75000"/>
            </a:schemeClr>
          </a:solidFill>
        </p:spPr>
        <p:txBody>
          <a:bodyPr wrap="square" rtlCol="0">
            <a:spAutoFit/>
          </a:bodyPr>
          <a:lstStyle/>
          <a:p>
            <a:r>
              <a:rPr lang="en-US" altLang="zh-CN" sz="2400" dirty="0" smtClean="0">
                <a:latin typeface="Cambria" panose="02040503050406030204" pitchFamily="18" charset="0"/>
              </a:rPr>
              <a:t>Mie theory is applicable for smoke particles of wood </a:t>
            </a:r>
            <a:r>
              <a:rPr lang="en-US" altLang="zh-CN" sz="2400" dirty="0" err="1" smtClean="0">
                <a:latin typeface="Cambria" panose="02040503050406030204" pitchFamily="18" charset="0"/>
              </a:rPr>
              <a:t>smouldering</a:t>
            </a:r>
            <a:r>
              <a:rPr lang="en-US" altLang="zh-CN" sz="2400" dirty="0" smtClean="0">
                <a:latin typeface="Cambria" panose="02040503050406030204" pitchFamily="18" charset="0"/>
              </a:rPr>
              <a:t>, but not applicable for flaming</a:t>
            </a:r>
            <a:endParaRPr lang="zh-CN" altLang="en-US" sz="2400" dirty="0">
              <a:latin typeface="Cambria" panose="02040503050406030204" pitchFamily="18" charset="0"/>
            </a:endParaRPr>
          </a:p>
        </p:txBody>
      </p:sp>
      <p:sp>
        <p:nvSpPr>
          <p:cNvPr id="9" name="矩形 8"/>
          <p:cNvSpPr/>
          <p:nvPr/>
        </p:nvSpPr>
        <p:spPr>
          <a:xfrm>
            <a:off x="0" y="5384706"/>
            <a:ext cx="6042502" cy="707886"/>
          </a:xfrm>
          <a:prstGeom prst="rect">
            <a:avLst/>
          </a:prstGeom>
        </p:spPr>
        <p:txBody>
          <a:bodyPr wrap="square">
            <a:spAutoFit/>
          </a:bodyPr>
          <a:lstStyle/>
          <a:p>
            <a:r>
              <a:rPr lang="en-GB" altLang="zh-CN" sz="2000" kern="0" dirty="0">
                <a:latin typeface="Times New Roman" panose="02020603050405020304" pitchFamily="18" charset="0"/>
                <a:ea typeface="Arial Unicode MS" panose="020B0604020202020204" pitchFamily="34" charset="-122"/>
              </a:rPr>
              <a:t>smoke particles of smouldering and flaming wood fire at 532 nm</a:t>
            </a:r>
            <a:endParaRPr lang="zh-CN" altLang="en-US" sz="2000" dirty="0"/>
          </a:p>
        </p:txBody>
      </p:sp>
    </p:spTree>
    <p:extLst>
      <p:ext uri="{BB962C8B-B14F-4D97-AF65-F5344CB8AC3E}">
        <p14:creationId xmlns:p14="http://schemas.microsoft.com/office/powerpoint/2010/main" val="207477282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rgbClr val="000000"/>
                </a:solidFill>
              </a:rPr>
              <a:t>Experimental measurement</a:t>
            </a:r>
            <a:endParaRPr lang="zh-CN" altLang="en-US" dirty="0"/>
          </a:p>
        </p:txBody>
      </p:sp>
      <p:sp>
        <p:nvSpPr>
          <p:cNvPr id="4" name="矩形 3"/>
          <p:cNvSpPr/>
          <p:nvPr/>
        </p:nvSpPr>
        <p:spPr>
          <a:xfrm>
            <a:off x="249131" y="1120639"/>
            <a:ext cx="8707582" cy="461665"/>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400" dirty="0"/>
              <a:t>Compared with </a:t>
            </a:r>
            <a:r>
              <a:rPr lang="en-US" altLang="zh-CN" sz="2400" dirty="0" smtClean="0"/>
              <a:t>fractal model</a:t>
            </a:r>
            <a:endParaRPr lang="en-US" altLang="zh-CN" sz="2400" dirty="0"/>
          </a:p>
        </p:txBody>
      </p:sp>
      <p:sp>
        <p:nvSpPr>
          <p:cNvPr id="3" name="Rectangle 2"/>
          <p:cNvSpPr>
            <a:spLocks noChangeArrowheads="1"/>
          </p:cNvSpPr>
          <p:nvPr/>
        </p:nvSpPr>
        <p:spPr bwMode="auto">
          <a:xfrm>
            <a:off x="925417" y="2368626"/>
            <a:ext cx="106573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solidFill>
                <a:srgbClr val="000000"/>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71580742"/>
              </p:ext>
            </p:extLst>
          </p:nvPr>
        </p:nvGraphicFramePr>
        <p:xfrm>
          <a:off x="468312" y="2176624"/>
          <a:ext cx="8422959" cy="3652675"/>
        </p:xfrm>
        <a:graphic>
          <a:graphicData uri="http://schemas.openxmlformats.org/presentationml/2006/ole">
            <mc:AlternateContent xmlns:mc="http://schemas.openxmlformats.org/markup-compatibility/2006">
              <mc:Choice xmlns:v="urn:schemas-microsoft-com:vml" Requires="v">
                <p:oleObj spid="_x0000_s23599" name="Visio" r:id="rId3" imgW="7664672" imgH="3326987" progId="Visio.Drawing.11">
                  <p:embed/>
                </p:oleObj>
              </mc:Choice>
              <mc:Fallback>
                <p:oleObj name="Visio" r:id="rId3" imgW="7664672" imgH="332698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2" y="2176624"/>
                        <a:ext cx="8422959" cy="3652675"/>
                      </a:xfrm>
                      <a:prstGeom prst="rect">
                        <a:avLst/>
                      </a:prstGeom>
                      <a:noFill/>
                    </p:spPr>
                  </p:pic>
                </p:oleObj>
              </mc:Fallback>
            </mc:AlternateContent>
          </a:graphicData>
        </a:graphic>
      </p:graphicFrame>
    </p:spTree>
    <p:extLst>
      <p:ext uri="{BB962C8B-B14F-4D97-AF65-F5344CB8AC3E}">
        <p14:creationId xmlns:p14="http://schemas.microsoft.com/office/powerpoint/2010/main" val="134070993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88523" y="42863"/>
            <a:ext cx="7667925" cy="706945"/>
          </a:xfrm>
        </p:spPr>
        <p:txBody>
          <a:bodyPr/>
          <a:lstStyle/>
          <a:p>
            <a:r>
              <a:rPr lang="en-US" altLang="zh-CN" sz="3600" dirty="0"/>
              <a:t>Experimental measurement</a:t>
            </a:r>
            <a:endParaRPr lang="zh-CN" altLang="en-US" sz="3600" dirty="0">
              <a:solidFill>
                <a:srgbClr val="C00000"/>
              </a:solidFill>
              <a:latin typeface="Cambria" panose="02040503050406030204" pitchFamily="18" charset="0"/>
            </a:endParaRPr>
          </a:p>
        </p:txBody>
      </p:sp>
      <p:sp>
        <p:nvSpPr>
          <p:cNvPr id="8" name="矩形 7"/>
          <p:cNvSpPr/>
          <p:nvPr/>
        </p:nvSpPr>
        <p:spPr>
          <a:xfrm>
            <a:off x="284432" y="977099"/>
            <a:ext cx="8707582" cy="830997"/>
          </a:xfrm>
          <a:prstGeom prst="rect">
            <a:avLst/>
          </a:prstGeom>
        </p:spPr>
        <p:txBody>
          <a:bodyPr wrap="square">
            <a:spAutoFit/>
          </a:bodyPr>
          <a:lstStyle/>
          <a:p>
            <a:pPr marL="342900" indent="-342900">
              <a:spcBef>
                <a:spcPts val="1200"/>
              </a:spcBef>
              <a:buClr>
                <a:srgbClr val="0070C0"/>
              </a:buClr>
              <a:buSzPct val="70000"/>
              <a:buFont typeface="Wingdings" pitchFamily="2" charset="2"/>
              <a:buChar char="n"/>
            </a:pPr>
            <a:r>
              <a:rPr lang="en-US" altLang="zh-CN" sz="2400" dirty="0" smtClean="0"/>
              <a:t>Scattering of smokes particles different fuels and different combustion conditions </a:t>
            </a:r>
            <a:endParaRPr lang="en-US" altLang="zh-CN" sz="2400" dirty="0"/>
          </a:p>
        </p:txBody>
      </p:sp>
      <p:sp>
        <p:nvSpPr>
          <p:cNvPr id="5" name="Rectangle 2"/>
          <p:cNvSpPr>
            <a:spLocks noChangeArrowheads="1"/>
          </p:cNvSpPr>
          <p:nvPr/>
        </p:nvSpPr>
        <p:spPr bwMode="auto">
          <a:xfrm>
            <a:off x="1101685" y="1961002"/>
            <a:ext cx="117497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a:off x="284432" y="1961001"/>
            <a:ext cx="116292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965674490"/>
              </p:ext>
            </p:extLst>
          </p:nvPr>
        </p:nvGraphicFramePr>
        <p:xfrm>
          <a:off x="-368724" y="1697681"/>
          <a:ext cx="8613307" cy="5375147"/>
        </p:xfrm>
        <a:graphic>
          <a:graphicData uri="http://schemas.openxmlformats.org/presentationml/2006/ole">
            <mc:AlternateContent xmlns:mc="http://schemas.openxmlformats.org/markup-compatibility/2006">
              <mc:Choice xmlns:v="urn:schemas-microsoft-com:vml" Requires="v">
                <p:oleObj spid="_x0000_s21563" r:id="rId5" imgW="10782390" imgH="5686583" progId="Visio.Drawing.15">
                  <p:embed/>
                </p:oleObj>
              </mc:Choice>
              <mc:Fallback>
                <p:oleObj r:id="rId5" imgW="10782390" imgH="5686583"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724" y="1697681"/>
                        <a:ext cx="8613307" cy="5375147"/>
                      </a:xfrm>
                      <a:prstGeom prst="rect">
                        <a:avLst/>
                      </a:prstGeom>
                      <a:noFill/>
                    </p:spPr>
                  </p:pic>
                </p:oleObj>
              </mc:Fallback>
            </mc:AlternateContent>
          </a:graphicData>
        </a:graphic>
      </p:graphicFrame>
      <p:sp>
        <p:nvSpPr>
          <p:cNvPr id="10" name="文本框 9"/>
          <p:cNvSpPr txBox="1"/>
          <p:nvPr/>
        </p:nvSpPr>
        <p:spPr>
          <a:xfrm>
            <a:off x="5405310" y="4287104"/>
            <a:ext cx="3738690" cy="1692771"/>
          </a:xfrm>
          <a:prstGeom prst="rect">
            <a:avLst/>
          </a:prstGeom>
          <a:noFill/>
        </p:spPr>
        <p:txBody>
          <a:bodyPr wrap="square" rtlCol="0">
            <a:spAutoFit/>
          </a:bodyPr>
          <a:lstStyle/>
          <a:p>
            <a:r>
              <a:rPr lang="en-GB" altLang="zh-CN" sz="2000" dirty="0" err="1">
                <a:latin typeface="Cambria" panose="02040503050406030204" pitchFamily="18" charset="0"/>
              </a:rPr>
              <a:t>scotton</a:t>
            </a:r>
            <a:r>
              <a:rPr lang="en-GB" altLang="zh-CN" sz="2000" dirty="0">
                <a:latin typeface="Cambria" panose="02040503050406030204" pitchFamily="18" charset="0"/>
              </a:rPr>
              <a:t>: smouldering cotton </a:t>
            </a:r>
            <a:r>
              <a:rPr lang="en-GB" altLang="zh-CN" sz="2000" dirty="0" err="1" smtClean="0">
                <a:latin typeface="Cambria" panose="02040503050406030204" pitchFamily="18" charset="0"/>
              </a:rPr>
              <a:t>swood</a:t>
            </a:r>
            <a:r>
              <a:rPr lang="en-GB" altLang="zh-CN" sz="2000" dirty="0">
                <a:latin typeface="Cambria" panose="02040503050406030204" pitchFamily="18" charset="0"/>
              </a:rPr>
              <a:t>: smouldering wood </a:t>
            </a:r>
            <a:r>
              <a:rPr lang="en-GB" altLang="zh-CN" sz="2000" dirty="0" err="1" smtClean="0">
                <a:latin typeface="Cambria" panose="02040503050406030204" pitchFamily="18" charset="0"/>
              </a:rPr>
              <a:t>fwood</a:t>
            </a:r>
            <a:r>
              <a:rPr lang="en-GB" altLang="zh-CN" sz="2000" dirty="0">
                <a:latin typeface="Cambria" panose="02040503050406030204" pitchFamily="18" charset="0"/>
              </a:rPr>
              <a:t>: flaming wood </a:t>
            </a:r>
            <a:r>
              <a:rPr lang="en-GB" altLang="zh-CN" sz="2000" dirty="0" err="1" smtClean="0">
                <a:latin typeface="Cambria" panose="02040503050406030204" pitchFamily="18" charset="0"/>
              </a:rPr>
              <a:t>firefheptane</a:t>
            </a:r>
            <a:r>
              <a:rPr lang="en-GB" altLang="zh-CN" sz="2000" dirty="0">
                <a:latin typeface="Cambria" panose="02040503050406030204" pitchFamily="18" charset="0"/>
              </a:rPr>
              <a:t>: flaming </a:t>
            </a:r>
            <a:r>
              <a:rPr lang="en-GB" altLang="zh-CN" sz="2000" dirty="0" smtClean="0">
                <a:latin typeface="Cambria" panose="02040503050406030204" pitchFamily="18" charset="0"/>
              </a:rPr>
              <a:t>n-heptane</a:t>
            </a:r>
          </a:p>
          <a:p>
            <a:r>
              <a:rPr lang="en-GB" altLang="zh-CN" sz="2000" dirty="0" smtClean="0">
                <a:latin typeface="Cambria" panose="02040503050406030204" pitchFamily="18" charset="0"/>
              </a:rPr>
              <a:t> </a:t>
            </a:r>
            <a:r>
              <a:rPr lang="en-GB" altLang="zh-CN" sz="2000" dirty="0" err="1" smtClean="0">
                <a:latin typeface="Cambria" panose="02040503050406030204" pitchFamily="18" charset="0"/>
              </a:rPr>
              <a:t>fpolyu</a:t>
            </a:r>
            <a:r>
              <a:rPr lang="en-GB" altLang="zh-CN" sz="2000" dirty="0">
                <a:latin typeface="Cambria" panose="02040503050406030204" pitchFamily="18" charset="0"/>
              </a:rPr>
              <a:t>: </a:t>
            </a:r>
            <a:r>
              <a:rPr lang="en-GB" altLang="zh-CN" sz="2000" dirty="0" smtClean="0">
                <a:latin typeface="Cambria" panose="02040503050406030204" pitchFamily="18" charset="0"/>
              </a:rPr>
              <a:t>flaming polyurethane</a:t>
            </a:r>
            <a:r>
              <a:rPr lang="en-GB" altLang="zh-CN" sz="2400" dirty="0" smtClean="0">
                <a:latin typeface="Cambria" panose="02040503050406030204" pitchFamily="18" charset="0"/>
              </a:rPr>
              <a:t>. </a:t>
            </a:r>
            <a:endParaRPr lang="zh-CN" altLang="zh-CN" sz="2400" dirty="0">
              <a:latin typeface="Cambria" panose="02040503050406030204" pitchFamily="18" charset="0"/>
            </a:endParaRPr>
          </a:p>
        </p:txBody>
      </p:sp>
    </p:spTree>
    <p:extLst>
      <p:ext uri="{BB962C8B-B14F-4D97-AF65-F5344CB8AC3E}">
        <p14:creationId xmlns:p14="http://schemas.microsoft.com/office/powerpoint/2010/main" val="137022341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7732</TotalTime>
  <Words>1269</Words>
  <Application>Microsoft Office PowerPoint</Application>
  <PresentationFormat>全屏显示(4:3)</PresentationFormat>
  <Paragraphs>122</Paragraphs>
  <Slides>21</Slides>
  <Notes>15</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4</vt:i4>
      </vt:variant>
      <vt:variant>
        <vt:lpstr>幻灯片标题</vt:lpstr>
      </vt:variant>
      <vt:variant>
        <vt:i4>21</vt:i4>
      </vt:variant>
    </vt:vector>
  </HeadingPairs>
  <TitlesOfParts>
    <vt:vector size="43" baseType="lpstr">
      <vt:lpstr>Arial Unicode MS</vt:lpstr>
      <vt:lpstr>LBLHelveticaN4</vt:lpstr>
      <vt:lpstr>XHei</vt:lpstr>
      <vt:lpstr>黑体</vt:lpstr>
      <vt:lpstr>宋体</vt:lpstr>
      <vt:lpstr>微软雅黑</vt:lpstr>
      <vt:lpstr>Arial</vt:lpstr>
      <vt:lpstr>Calibri</vt:lpstr>
      <vt:lpstr>Calibri Light</vt:lpstr>
      <vt:lpstr>Cambria</vt:lpstr>
      <vt:lpstr>Cambria Math</vt:lpstr>
      <vt:lpstr>Symbol</vt:lpstr>
      <vt:lpstr>Times New Roman</vt:lpstr>
      <vt:lpstr>Verdana</vt:lpstr>
      <vt:lpstr>Wingdings</vt:lpstr>
      <vt:lpstr>Office 主题</vt:lpstr>
      <vt:lpstr>4_Profile</vt:lpstr>
      <vt:lpstr>5_Profile</vt:lpstr>
      <vt:lpstr>Visio</vt:lpstr>
      <vt:lpstr>公式</vt:lpstr>
      <vt:lpstr>SmartDraw.2</vt:lpstr>
      <vt:lpstr>Visio.Drawing.15</vt:lpstr>
      <vt:lpstr>Experimental measurements  and model studies on scattering properties of smoke particles</vt:lpstr>
      <vt:lpstr>Outline</vt:lpstr>
      <vt:lpstr>Motivation</vt:lpstr>
      <vt:lpstr>Experimental measurement</vt:lpstr>
      <vt:lpstr>Experimental measurement</vt:lpstr>
      <vt:lpstr>Experimental measurement</vt:lpstr>
      <vt:lpstr>Experimental measurement</vt:lpstr>
      <vt:lpstr>Experimental measurement</vt:lpstr>
      <vt:lpstr>Experimental measurement</vt:lpstr>
      <vt:lpstr>Experimental measurement</vt:lpstr>
      <vt:lpstr>Model study</vt:lpstr>
      <vt:lpstr>Model study</vt:lpstr>
      <vt:lpstr>Model study</vt:lpstr>
      <vt:lpstr>Model study</vt:lpstr>
      <vt:lpstr>Model study</vt:lpstr>
      <vt:lpstr>Model study</vt:lpstr>
      <vt:lpstr>Model study</vt:lpstr>
      <vt:lpstr>Model study</vt:lpstr>
      <vt:lpstr>Model study</vt:lpstr>
      <vt:lpstr>Model study</vt:lpstr>
      <vt:lpstr>summary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wf</dc:creator>
  <cp:lastModifiedBy>Windows 用户</cp:lastModifiedBy>
  <cp:revision>322</cp:revision>
  <dcterms:created xsi:type="dcterms:W3CDTF">2013-07-01T08:49:46Z</dcterms:created>
  <dcterms:modified xsi:type="dcterms:W3CDTF">2017-06-20T14:49:23Z</dcterms:modified>
</cp:coreProperties>
</file>